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48" r:id="rId1"/>
  </p:sldMasterIdLst>
  <p:notesMasterIdLst>
    <p:notesMasterId r:id="rId17"/>
  </p:notesMasterIdLst>
  <p:sldIdLst>
    <p:sldId id="256" r:id="rId2"/>
    <p:sldId id="326" r:id="rId3"/>
    <p:sldId id="330" r:id="rId4"/>
    <p:sldId id="331" r:id="rId5"/>
    <p:sldId id="332" r:id="rId6"/>
    <p:sldId id="334" r:id="rId7"/>
    <p:sldId id="335" r:id="rId8"/>
    <p:sldId id="343" r:id="rId9"/>
    <p:sldId id="336" r:id="rId10"/>
    <p:sldId id="337" r:id="rId11"/>
    <p:sldId id="342" r:id="rId12"/>
    <p:sldId id="339" r:id="rId13"/>
    <p:sldId id="338" r:id="rId14"/>
    <p:sldId id="344" r:id="rId15"/>
    <p:sldId id="34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7062"/>
    <p:restoredTop sz="85818"/>
  </p:normalViewPr>
  <p:slideViewPr>
    <p:cSldViewPr snapToGrid="0">
      <p:cViewPr>
        <p:scale>
          <a:sx n="67" d="100"/>
          <a:sy n="67" d="100"/>
        </p:scale>
        <p:origin x="88" y="448"/>
      </p:cViewPr>
      <p:guideLst/>
    </p:cSldViewPr>
  </p:slideViewPr>
  <p:outlineViewPr>
    <p:cViewPr>
      <p:scale>
        <a:sx n="33" d="100"/>
        <a:sy n="33" d="100"/>
      </p:scale>
      <p:origin x="0" y="0"/>
    </p:cViewPr>
  </p:outlineViewPr>
  <p:notesTextViewPr>
    <p:cViewPr>
      <p:scale>
        <a:sx n="165" d="100"/>
        <a:sy n="165"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5.png>
</file>

<file path=ppt/media/image21.png>
</file>

<file path=ppt/media/image23.png>
</file>

<file path=ppt/media/image24.png>
</file>

<file path=ppt/media/image25.png>
</file>

<file path=ppt/media/image30.png>
</file>

<file path=ppt/media/image31.png>
</file>

<file path=ppt/media/image32.png>
</file>

<file path=ppt/media/image36.png>
</file>

<file path=ppt/media/image38.png>
</file>

<file path=ppt/media/image4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CD6F77-8F8C-4845-A7E6-3AD8C195FB37}" type="datetimeFigureOut">
              <a:rPr kumimoji="1" lang="ja-JP" altLang="en-US" smtClean="0"/>
              <a:t>2025/2/4</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A3EE7C-6BE9-AF47-A02D-EA93943F487C}" type="slidenum">
              <a:rPr kumimoji="1" lang="ja-JP" altLang="en-US" smtClean="0"/>
              <a:t>‹#›</a:t>
            </a:fld>
            <a:endParaRPr kumimoji="1" lang="ja-JP" altLang="en-US"/>
          </a:p>
        </p:txBody>
      </p:sp>
    </p:spTree>
    <p:extLst>
      <p:ext uri="{BB962C8B-B14F-4D97-AF65-F5344CB8AC3E}">
        <p14:creationId xmlns:p14="http://schemas.microsoft.com/office/powerpoint/2010/main" val="929085608"/>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2</a:t>
            </a:fld>
            <a:endParaRPr kumimoji="1" lang="ja-JP" altLang="en-US"/>
          </a:p>
        </p:txBody>
      </p:sp>
    </p:spTree>
    <p:extLst>
      <p:ext uri="{BB962C8B-B14F-4D97-AF65-F5344CB8AC3E}">
        <p14:creationId xmlns:p14="http://schemas.microsoft.com/office/powerpoint/2010/main" val="28202278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12</a:t>
            </a:fld>
            <a:endParaRPr kumimoji="1" lang="ja-JP" altLang="en-US"/>
          </a:p>
        </p:txBody>
      </p:sp>
    </p:spTree>
    <p:extLst>
      <p:ext uri="{BB962C8B-B14F-4D97-AF65-F5344CB8AC3E}">
        <p14:creationId xmlns:p14="http://schemas.microsoft.com/office/powerpoint/2010/main" val="36712179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13</a:t>
            </a:fld>
            <a:endParaRPr kumimoji="1" lang="ja-JP" altLang="en-US"/>
          </a:p>
        </p:txBody>
      </p:sp>
    </p:spTree>
    <p:extLst>
      <p:ext uri="{BB962C8B-B14F-4D97-AF65-F5344CB8AC3E}">
        <p14:creationId xmlns:p14="http://schemas.microsoft.com/office/powerpoint/2010/main" val="9732599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14</a:t>
            </a:fld>
            <a:endParaRPr kumimoji="1" lang="ja-JP" altLang="en-US"/>
          </a:p>
        </p:txBody>
      </p:sp>
    </p:spTree>
    <p:extLst>
      <p:ext uri="{BB962C8B-B14F-4D97-AF65-F5344CB8AC3E}">
        <p14:creationId xmlns:p14="http://schemas.microsoft.com/office/powerpoint/2010/main" val="683936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15</a:t>
            </a:fld>
            <a:endParaRPr kumimoji="1" lang="ja-JP" altLang="en-US"/>
          </a:p>
        </p:txBody>
      </p:sp>
    </p:spTree>
    <p:extLst>
      <p:ext uri="{BB962C8B-B14F-4D97-AF65-F5344CB8AC3E}">
        <p14:creationId xmlns:p14="http://schemas.microsoft.com/office/powerpoint/2010/main" val="2910044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3</a:t>
            </a:fld>
            <a:endParaRPr kumimoji="1" lang="ja-JP" altLang="en-US"/>
          </a:p>
        </p:txBody>
      </p:sp>
    </p:spTree>
    <p:extLst>
      <p:ext uri="{BB962C8B-B14F-4D97-AF65-F5344CB8AC3E}">
        <p14:creationId xmlns:p14="http://schemas.microsoft.com/office/powerpoint/2010/main" val="3851577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4</a:t>
            </a:fld>
            <a:endParaRPr kumimoji="1" lang="ja-JP" altLang="en-US"/>
          </a:p>
        </p:txBody>
      </p:sp>
    </p:spTree>
    <p:extLst>
      <p:ext uri="{BB962C8B-B14F-4D97-AF65-F5344CB8AC3E}">
        <p14:creationId xmlns:p14="http://schemas.microsoft.com/office/powerpoint/2010/main" val="2371983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5</a:t>
            </a:fld>
            <a:endParaRPr kumimoji="1" lang="ja-JP" altLang="en-US"/>
          </a:p>
        </p:txBody>
      </p:sp>
    </p:spTree>
    <p:extLst>
      <p:ext uri="{BB962C8B-B14F-4D97-AF65-F5344CB8AC3E}">
        <p14:creationId xmlns:p14="http://schemas.microsoft.com/office/powerpoint/2010/main" val="10064097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6</a:t>
            </a:fld>
            <a:endParaRPr kumimoji="1" lang="ja-JP" altLang="en-US"/>
          </a:p>
        </p:txBody>
      </p:sp>
    </p:spTree>
    <p:extLst>
      <p:ext uri="{BB962C8B-B14F-4D97-AF65-F5344CB8AC3E}">
        <p14:creationId xmlns:p14="http://schemas.microsoft.com/office/powerpoint/2010/main" val="16015446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7</a:t>
            </a:fld>
            <a:endParaRPr kumimoji="1" lang="ja-JP" altLang="en-US"/>
          </a:p>
        </p:txBody>
      </p:sp>
    </p:spTree>
    <p:extLst>
      <p:ext uri="{BB962C8B-B14F-4D97-AF65-F5344CB8AC3E}">
        <p14:creationId xmlns:p14="http://schemas.microsoft.com/office/powerpoint/2010/main" val="38706360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9</a:t>
            </a:fld>
            <a:endParaRPr kumimoji="1" lang="ja-JP" altLang="en-US"/>
          </a:p>
        </p:txBody>
      </p:sp>
    </p:spTree>
    <p:extLst>
      <p:ext uri="{BB962C8B-B14F-4D97-AF65-F5344CB8AC3E}">
        <p14:creationId xmlns:p14="http://schemas.microsoft.com/office/powerpoint/2010/main" val="18333055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10</a:t>
            </a:fld>
            <a:endParaRPr kumimoji="1" lang="ja-JP" altLang="en-US"/>
          </a:p>
        </p:txBody>
      </p:sp>
    </p:spTree>
    <p:extLst>
      <p:ext uri="{BB962C8B-B14F-4D97-AF65-F5344CB8AC3E}">
        <p14:creationId xmlns:p14="http://schemas.microsoft.com/office/powerpoint/2010/main" val="33070863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685800" y="1143000"/>
            <a:ext cx="5486400" cy="3086100"/>
          </a:xfrm>
        </p:spPr>
      </p:sp>
      <p:sp>
        <p:nvSpPr>
          <p:cNvPr id="3" name="ノート プレースホルダー 2"/>
          <p:cNvSpPr>
            <a:spLocks noGrp="1"/>
          </p:cNvSpPr>
          <p:nvPr>
            <p:ph type="body" idx="1"/>
          </p:nvPr>
        </p:nvSpPr>
        <p:spPr/>
        <p:txBody>
          <a:bodyPr/>
          <a:lstStyle/>
          <a:p>
            <a:endParaRPr kumimoji="1" lang="ja-JP" altLang="en-US"/>
          </a:p>
        </p:txBody>
      </p:sp>
      <p:sp>
        <p:nvSpPr>
          <p:cNvPr id="4" name="スライド番号プレースホルダー 3"/>
          <p:cNvSpPr>
            <a:spLocks noGrp="1"/>
          </p:cNvSpPr>
          <p:nvPr>
            <p:ph type="sldNum" sz="quarter" idx="5"/>
          </p:nvPr>
        </p:nvSpPr>
        <p:spPr/>
        <p:txBody>
          <a:bodyPr/>
          <a:lstStyle/>
          <a:p>
            <a:fld id="{EAA3EE7C-6BE9-AF47-A02D-EA93943F487C}" type="slidenum">
              <a:rPr kumimoji="1" lang="ja-JP" altLang="en-US" smtClean="0"/>
              <a:t>11</a:t>
            </a:fld>
            <a:endParaRPr kumimoji="1" lang="ja-JP" altLang="en-US"/>
          </a:p>
        </p:txBody>
      </p:sp>
    </p:spTree>
    <p:extLst>
      <p:ext uri="{BB962C8B-B14F-4D97-AF65-F5344CB8AC3E}">
        <p14:creationId xmlns:p14="http://schemas.microsoft.com/office/powerpoint/2010/main" val="3558879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atin typeface="Hiragino Kaku Gothic Std W8" panose="020B0800000000000000" pitchFamily="34" charset="-128"/>
                <a:ea typeface="Hiragino Kaku Gothic Std W8" panose="020B0800000000000000" pitchFamily="34" charset="-128"/>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ja-JP" altLang="en-US"/>
              <a:t>マスター サブタイトルの書式設定</a:t>
            </a:r>
            <a:endParaRPr lang="en-US" dirty="0"/>
          </a:p>
        </p:txBody>
      </p:sp>
      <p:sp>
        <p:nvSpPr>
          <p:cNvPr id="7" name="日付プレースホルダー 6">
            <a:extLst>
              <a:ext uri="{FF2B5EF4-FFF2-40B4-BE49-F238E27FC236}">
                <a16:creationId xmlns:a16="http://schemas.microsoft.com/office/drawing/2014/main" id="{7697E0BB-FCF8-930F-2980-CBB4569818CA}"/>
              </a:ext>
            </a:extLst>
          </p:cNvPr>
          <p:cNvSpPr>
            <a:spLocks noGrp="1"/>
          </p:cNvSpPr>
          <p:nvPr>
            <p:ph type="dt" sz="half" idx="10"/>
          </p:nvPr>
        </p:nvSpPr>
        <p:spPr>
          <a:xfrm>
            <a:off x="838200" y="6356352"/>
            <a:ext cx="2743200" cy="365125"/>
          </a:xfrm>
          <a:prstGeom prst="rect">
            <a:avLst/>
          </a:prstGeom>
        </p:spPr>
        <p:txBody>
          <a:bodyPr/>
          <a:lstStyle/>
          <a:p>
            <a:fld id="{B583D409-40F1-0E4B-A5CF-147CF2CAA000}" type="datetime1">
              <a:rPr lang="ja-JP" altLang="en-US" smtClean="0"/>
              <a:t>2025/2/4</a:t>
            </a:fld>
            <a:endParaRPr lang="en-US" dirty="0"/>
          </a:p>
        </p:txBody>
      </p:sp>
      <p:sp>
        <p:nvSpPr>
          <p:cNvPr id="8" name="フッター プレースホルダー 7">
            <a:extLst>
              <a:ext uri="{FF2B5EF4-FFF2-40B4-BE49-F238E27FC236}">
                <a16:creationId xmlns:a16="http://schemas.microsoft.com/office/drawing/2014/main" id="{6750BD4E-E1C3-78C9-4672-4E3510868DE8}"/>
              </a:ext>
            </a:extLst>
          </p:cNvPr>
          <p:cNvSpPr>
            <a:spLocks noGrp="1"/>
          </p:cNvSpPr>
          <p:nvPr>
            <p:ph type="ftr" sz="quarter" idx="11"/>
          </p:nvPr>
        </p:nvSpPr>
        <p:spPr>
          <a:xfrm>
            <a:off x="4038600" y="6356351"/>
            <a:ext cx="41148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C4615C1C-D39E-D35B-D29F-7C41C953D299}"/>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45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831851" y="4589465"/>
            <a:ext cx="10515600" cy="150018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a:xfrm>
            <a:off x="838200" y="6356352"/>
            <a:ext cx="2743200" cy="365125"/>
          </a:xfrm>
          <a:prstGeom prst="rect">
            <a:avLst/>
          </a:prstGeom>
        </p:spPr>
        <p:txBody>
          <a:bodyPr/>
          <a:lstStyle/>
          <a:p>
            <a:fld id="{51233C87-63E7-874E-A5EF-DB37685A35FE}" type="datetime1">
              <a:rPr lang="ja-JP" altLang="en-US" smtClean="0"/>
              <a:t>2025/2/4</a:t>
            </a:fld>
            <a:endParaRPr lang="en-US" dirty="0"/>
          </a:p>
        </p:txBody>
      </p:sp>
      <p:sp>
        <p:nvSpPr>
          <p:cNvPr id="5" name="Footer Placeholder 4"/>
          <p:cNvSpPr>
            <a:spLocks noGrp="1"/>
          </p:cNvSpPr>
          <p:nvPr>
            <p:ph type="ftr" sz="quarter" idx="11"/>
          </p:nvPr>
        </p:nvSpPr>
        <p:spPr>
          <a:xfrm>
            <a:off x="4038600" y="6356352"/>
            <a:ext cx="41148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smtClean="0"/>
              <a:t>‹#›</a:t>
            </a:fld>
            <a:r>
              <a:rPr lang="en-US" dirty="0"/>
              <a:t>/n</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Hiragino Kaku Gothic Std W8" panose="020B0800000000000000" pitchFamily="34" charset="-128"/>
                <a:ea typeface="Hiragino Kaku Gothic Std W8" panose="020B0800000000000000" pitchFamily="34" charset="-128"/>
              </a:defRPr>
            </a:lvl1p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lvl1pPr>
              <a:defRPr>
                <a:latin typeface="Hiragino Kaku Gothic Std W8" panose="020B0800000000000000" pitchFamily="34" charset="-128"/>
                <a:ea typeface="Hiragino Kaku Gothic Std W8" panose="020B0800000000000000" pitchFamily="34" charset="-128"/>
              </a:defRPr>
            </a:lvl1pPr>
            <a:lvl2pPr>
              <a:defRPr>
                <a:latin typeface="Hiragino Kaku Gothic Std W8" panose="020B0800000000000000" pitchFamily="34" charset="-128"/>
                <a:ea typeface="Hiragino Kaku Gothic Std W8" panose="020B0800000000000000" pitchFamily="34" charset="-128"/>
              </a:defRPr>
            </a:lvl2pPr>
            <a:lvl3pPr>
              <a:defRPr>
                <a:latin typeface="Hiragino Kaku Gothic Std W8" panose="020B0800000000000000" pitchFamily="34" charset="-128"/>
                <a:ea typeface="Hiragino Kaku Gothic Std W8" panose="020B0800000000000000" pitchFamily="34" charset="-128"/>
              </a:defRPr>
            </a:lvl3pPr>
            <a:lvl4pPr>
              <a:defRPr>
                <a:latin typeface="Hiragino Kaku Gothic Std W8" panose="020B0800000000000000" pitchFamily="34" charset="-128"/>
                <a:ea typeface="Hiragino Kaku Gothic Std W8" panose="020B0800000000000000" pitchFamily="34" charset="-128"/>
              </a:defRPr>
            </a:lvl4pPr>
            <a:lvl5pPr>
              <a:defRPr>
                <a:latin typeface="Hiragino Kaku Gothic Std W8" panose="020B0800000000000000" pitchFamily="34" charset="-128"/>
                <a:ea typeface="Hiragino Kaku Gothic Std W8" panose="020B0800000000000000" pitchFamily="34" charset="-128"/>
              </a:defRPr>
            </a:lvl5p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7" name="日付プレースホルダー 6">
            <a:extLst>
              <a:ext uri="{FF2B5EF4-FFF2-40B4-BE49-F238E27FC236}">
                <a16:creationId xmlns:a16="http://schemas.microsoft.com/office/drawing/2014/main" id="{E659B5AC-7CAD-223C-D463-DE903D94CE04}"/>
              </a:ext>
            </a:extLst>
          </p:cNvPr>
          <p:cNvSpPr>
            <a:spLocks noGrp="1"/>
          </p:cNvSpPr>
          <p:nvPr>
            <p:ph type="dt" sz="half" idx="10"/>
          </p:nvPr>
        </p:nvSpPr>
        <p:spPr>
          <a:xfrm>
            <a:off x="838200" y="6356352"/>
            <a:ext cx="2743200" cy="365125"/>
          </a:xfrm>
          <a:prstGeom prst="rect">
            <a:avLst/>
          </a:prstGeom>
        </p:spPr>
        <p:txBody>
          <a:bodyPr/>
          <a:lstStyle/>
          <a:p>
            <a:fld id="{26A4E926-6570-314E-B162-2804F62089A4}" type="datetime1">
              <a:rPr lang="ja-JP" altLang="en-US" smtClean="0"/>
              <a:t>2025/2/4</a:t>
            </a:fld>
            <a:endParaRPr lang="en-US" dirty="0"/>
          </a:p>
        </p:txBody>
      </p:sp>
      <p:sp>
        <p:nvSpPr>
          <p:cNvPr id="8" name="フッター プレースホルダー 7">
            <a:extLst>
              <a:ext uri="{FF2B5EF4-FFF2-40B4-BE49-F238E27FC236}">
                <a16:creationId xmlns:a16="http://schemas.microsoft.com/office/drawing/2014/main" id="{BB2EADEA-30A8-1093-B2A5-13D53C3B7744}"/>
              </a:ext>
            </a:extLst>
          </p:cNvPr>
          <p:cNvSpPr>
            <a:spLocks noGrp="1"/>
          </p:cNvSpPr>
          <p:nvPr>
            <p:ph type="ftr" sz="quarter" idx="11"/>
          </p:nvPr>
        </p:nvSpPr>
        <p:spPr>
          <a:xfrm>
            <a:off x="4038600" y="6356351"/>
            <a:ext cx="4114800" cy="365125"/>
          </a:xfrm>
          <a:prstGeom prst="rect">
            <a:avLst/>
          </a:prstGeom>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4C9057F1-AB97-8DF2-9E08-9A3EA855F048}"/>
              </a:ext>
            </a:extLst>
          </p:cNvPr>
          <p:cNvSpPr>
            <a:spLocks noGrp="1"/>
          </p:cNvSpPr>
          <p:nvPr>
            <p:ph type="sldNum" sz="quarter" idx="12"/>
          </p:nvPr>
        </p:nvSpPr>
        <p:spPr/>
        <p:txBody>
          <a:bodyPr/>
          <a:lstStyle/>
          <a:p>
            <a:fld id="{48F63A3B-78C7-47BE-AE5E-E10140E04643}" type="slidenum">
              <a:rPr lang="en-US" smtClean="0"/>
              <a:pPr/>
              <a:t>‹#›</a:t>
            </a:fld>
            <a:r>
              <a:rPr lang="en-US"/>
              <a:t>/n</a:t>
            </a:r>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dirty="0"/>
              <a:t>2 </a:t>
            </a:r>
            <a:r>
              <a:rPr lang="ja-JP" altLang="en-US"/>
              <a:t>レベル</a:t>
            </a:r>
          </a:p>
          <a:p>
            <a:pPr lvl="2"/>
            <a:r>
              <a:rPr lang="ja-JP" altLang="en-US"/>
              <a:t>第 </a:t>
            </a:r>
            <a:r>
              <a:rPr lang="en-US" altLang="ja-JP" dirty="0"/>
              <a:t>3 </a:t>
            </a:r>
            <a:r>
              <a:rPr lang="ja-JP" altLang="en-US"/>
              <a:t>レベル</a:t>
            </a:r>
          </a:p>
          <a:p>
            <a:pPr lvl="3"/>
            <a:r>
              <a:rPr lang="ja-JP" altLang="en-US"/>
              <a:t>第 </a:t>
            </a:r>
            <a:r>
              <a:rPr lang="en-US" altLang="ja-JP" dirty="0"/>
              <a:t>4 </a:t>
            </a:r>
            <a:r>
              <a:rPr lang="ja-JP" altLang="en-US"/>
              <a:t>レベル</a:t>
            </a:r>
          </a:p>
          <a:p>
            <a:pPr lvl="4"/>
            <a:r>
              <a:rPr lang="ja-JP" altLang="en-US"/>
              <a:t>第 </a:t>
            </a:r>
            <a:r>
              <a:rPr lang="en-US" altLang="ja-JP" dirty="0"/>
              <a:t>5 </a:t>
            </a:r>
            <a:r>
              <a:rPr lang="ja-JP" altLang="en-US"/>
              <a:t>レベル</a:t>
            </a:r>
            <a:endParaRPr lang="en-US" dirty="0"/>
          </a:p>
        </p:txBody>
      </p:sp>
      <p:sp>
        <p:nvSpPr>
          <p:cNvPr id="6" name="Slide Number Placeholder 5"/>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800">
                <a:solidFill>
                  <a:schemeClr val="tx1">
                    <a:tint val="82000"/>
                  </a:schemeClr>
                </a:solidFill>
              </a:defRPr>
            </a:lvl1pPr>
          </a:lstStyle>
          <a:p>
            <a:fld id="{48F63A3B-78C7-47BE-AE5E-E10140E04643}" type="slidenum">
              <a:rPr lang="en-US" smtClean="0"/>
              <a:pPr/>
              <a:t>‹#›</a:t>
            </a:fld>
            <a:r>
              <a:rPr lang="en-US" dirty="0"/>
              <a:t>/n</a:t>
            </a:r>
          </a:p>
        </p:txBody>
      </p:sp>
      <p:sp>
        <p:nvSpPr>
          <p:cNvPr id="9" name="フッター プレースホルダー 8">
            <a:extLst>
              <a:ext uri="{FF2B5EF4-FFF2-40B4-BE49-F238E27FC236}">
                <a16:creationId xmlns:a16="http://schemas.microsoft.com/office/drawing/2014/main" id="{B166BD72-7F15-9AFF-3579-46348DE77DE6}"/>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10" name="日付プレースホルダー 9">
            <a:extLst>
              <a:ext uri="{FF2B5EF4-FFF2-40B4-BE49-F238E27FC236}">
                <a16:creationId xmlns:a16="http://schemas.microsoft.com/office/drawing/2014/main" id="{B9DC9F46-B687-2082-EBC5-3F32A32D186E}"/>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A3C3D9-8D49-8A4C-94CC-E32A0C7F9B5F}" type="datetime1">
              <a:rPr kumimoji="1" lang="ja-JP" altLang="en-US" smtClean="0"/>
              <a:t>2025/2/4</a:t>
            </a:fld>
            <a:endParaRPr kumimoji="1" lang="ja-JP" altLang="en-US"/>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0" r:id="rId3"/>
  </p:sldLayoutIdLst>
  <p:hf hdr="0" ftr="0" dt="0"/>
  <p:txStyles>
    <p:titleStyle>
      <a:lvl1pPr algn="l" defTabSz="685800" rtl="0" eaLnBrk="1" latinLnBrk="0" hangingPunct="1">
        <a:lnSpc>
          <a:spcPct val="90000"/>
        </a:lnSpc>
        <a:spcBef>
          <a:spcPct val="0"/>
        </a:spcBef>
        <a:buNone/>
        <a:defRPr kumimoji="1" sz="3300" kern="1200">
          <a:solidFill>
            <a:schemeClr val="tx1"/>
          </a:solidFill>
          <a:latin typeface="Hiragino Kaku Gothic Std W8" panose="020B0800000000000000" pitchFamily="34" charset="-128"/>
          <a:ea typeface="Hiragino Kaku Gothic Std W8" panose="020B0800000000000000" pitchFamily="34"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en-US"/>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35.emf"/><Relationship Id="rId5" Type="http://schemas.openxmlformats.org/officeDocument/2006/relationships/image" Target="../media/image34.emf"/><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8" Type="http://schemas.openxmlformats.org/officeDocument/2006/relationships/image" Target="../media/image42.emf"/><Relationship Id="rId3" Type="http://schemas.openxmlformats.org/officeDocument/2006/relationships/image" Target="../media/image37.emf"/><Relationship Id="rId7" Type="http://schemas.openxmlformats.org/officeDocument/2006/relationships/image" Target="../media/image41.emf"/><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40.emf"/><Relationship Id="rId5" Type="http://schemas.openxmlformats.org/officeDocument/2006/relationships/image" Target="../media/image39.emf"/><Relationship Id="rId4" Type="http://schemas.openxmlformats.org/officeDocument/2006/relationships/image" Target="../media/image38.png"/><Relationship Id="rId9" Type="http://schemas.openxmlformats.org/officeDocument/2006/relationships/image" Target="../media/image43.emf"/></Relationships>
</file>

<file path=ppt/slides/_rels/slide12.xml.rels><?xml version="1.0" encoding="UTF-8" standalone="yes"?>
<Relationships xmlns="http://schemas.openxmlformats.org/package/2006/relationships"><Relationship Id="rId3" Type="http://schemas.openxmlformats.org/officeDocument/2006/relationships/image" Target="../media/image44.png"/><Relationship Id="rId7" Type="http://schemas.openxmlformats.org/officeDocument/2006/relationships/image" Target="../media/image48.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47.emf"/><Relationship Id="rId5" Type="http://schemas.openxmlformats.org/officeDocument/2006/relationships/image" Target="../media/image46.emf"/><Relationship Id="rId4" Type="http://schemas.openxmlformats.org/officeDocument/2006/relationships/image" Target="../media/image45.emf"/></Relationships>
</file>

<file path=ppt/slides/_rels/slide13.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image" Target="../media/image23.png"/><Relationship Id="rId7" Type="http://schemas.openxmlformats.org/officeDocument/2006/relationships/image" Target="../media/image28.emf"/><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27.emf"/><Relationship Id="rId5" Type="http://schemas.openxmlformats.org/officeDocument/2006/relationships/image" Target="../media/image25.png"/><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image" Target="../media/image23.png"/><Relationship Id="rId7" Type="http://schemas.openxmlformats.org/officeDocument/2006/relationships/image" Target="../media/image28.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27.emf"/><Relationship Id="rId5" Type="http://schemas.openxmlformats.org/officeDocument/2006/relationships/image" Target="../media/image25.png"/><Relationship Id="rId4" Type="http://schemas.openxmlformats.org/officeDocument/2006/relationships/image" Target="../media/image2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image" Target="../media/image1.emf"/><Relationship Id="rId7"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4.emf"/><Relationship Id="rId5" Type="http://schemas.openxmlformats.org/officeDocument/2006/relationships/image" Target="../media/image3.emf"/><Relationship Id="rId10" Type="http://schemas.openxmlformats.org/officeDocument/2006/relationships/image" Target="../media/image8.emf"/><Relationship Id="rId4" Type="http://schemas.openxmlformats.org/officeDocument/2006/relationships/image" Target="../media/image2.emf"/><Relationship Id="rId9" Type="http://schemas.openxmlformats.org/officeDocument/2006/relationships/image" Target="../media/image7.emf"/></Relationships>
</file>

<file path=ppt/slides/_rels/slide5.xml.rels><?xml version="1.0" encoding="UTF-8" standalone="yes"?>
<Relationships xmlns="http://schemas.openxmlformats.org/package/2006/relationships"><Relationship Id="rId8" Type="http://schemas.openxmlformats.org/officeDocument/2006/relationships/image" Target="../media/image14.emf"/><Relationship Id="rId3" Type="http://schemas.openxmlformats.org/officeDocument/2006/relationships/image" Target="../media/image9.emf"/><Relationship Id="rId7" Type="http://schemas.openxmlformats.org/officeDocument/2006/relationships/image" Target="../media/image13.emf"/><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2.emf"/><Relationship Id="rId5" Type="http://schemas.openxmlformats.org/officeDocument/2006/relationships/image" Target="../media/image11.emf"/><Relationship Id="rId4" Type="http://schemas.openxmlformats.org/officeDocument/2006/relationships/image" Target="../media/image10.emf"/></Relationships>
</file>

<file path=ppt/slides/_rels/slide6.xml.rels><?xml version="1.0" encoding="UTF-8" standalone="yes"?>
<Relationships xmlns="http://schemas.openxmlformats.org/package/2006/relationships"><Relationship Id="rId8" Type="http://schemas.openxmlformats.org/officeDocument/2006/relationships/image" Target="../media/image20.emf"/><Relationship Id="rId3" Type="http://schemas.openxmlformats.org/officeDocument/2006/relationships/image" Target="../media/image15.png"/><Relationship Id="rId7" Type="http://schemas.openxmlformats.org/officeDocument/2006/relationships/image" Target="../media/image19.emf"/><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18.emf"/><Relationship Id="rId5" Type="http://schemas.openxmlformats.org/officeDocument/2006/relationships/image" Target="../media/image17.emf"/><Relationship Id="rId4" Type="http://schemas.openxmlformats.org/officeDocument/2006/relationships/image" Target="../media/image16.emf"/></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22.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28.emf"/><Relationship Id="rId13" Type="http://schemas.openxmlformats.org/officeDocument/2006/relationships/image" Target="../media/image33.emf"/><Relationship Id="rId3" Type="http://schemas.openxmlformats.org/officeDocument/2006/relationships/image" Target="../media/image23.png"/><Relationship Id="rId7" Type="http://schemas.openxmlformats.org/officeDocument/2006/relationships/image" Target="../media/image27.emf"/><Relationship Id="rId12" Type="http://schemas.openxmlformats.org/officeDocument/2006/relationships/image" Target="../media/image32.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26.emf"/><Relationship Id="rId11" Type="http://schemas.openxmlformats.org/officeDocument/2006/relationships/image" Target="../media/image31.png"/><Relationship Id="rId5" Type="http://schemas.openxmlformats.org/officeDocument/2006/relationships/image" Target="../media/image25.png"/><Relationship Id="rId15" Type="http://schemas.openxmlformats.org/officeDocument/2006/relationships/image" Target="../media/image35.emf"/><Relationship Id="rId10" Type="http://schemas.openxmlformats.org/officeDocument/2006/relationships/image" Target="../media/image30.png"/><Relationship Id="rId4" Type="http://schemas.openxmlformats.org/officeDocument/2006/relationships/image" Target="../media/image24.png"/><Relationship Id="rId9" Type="http://schemas.openxmlformats.org/officeDocument/2006/relationships/image" Target="../media/image29.emf"/><Relationship Id="rId14" Type="http://schemas.openxmlformats.org/officeDocument/2006/relationships/image" Target="../media/image34.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25C0601-9E43-CFF5-9213-15A61DF194B6}"/>
              </a:ext>
            </a:extLst>
          </p:cNvPr>
          <p:cNvSpPr>
            <a:spLocks noGrp="1"/>
          </p:cNvSpPr>
          <p:nvPr>
            <p:ph type="ctrTitle"/>
          </p:nvPr>
        </p:nvSpPr>
        <p:spPr>
          <a:xfrm>
            <a:off x="714339" y="2688336"/>
            <a:ext cx="10751127" cy="963168"/>
          </a:xfrm>
        </p:spPr>
        <p:txBody>
          <a:bodyPr>
            <a:normAutofit/>
          </a:bodyPr>
          <a:lstStyle/>
          <a:p>
            <a:r>
              <a:rPr lang="ja-JP" altLang="en-US" sz="4400"/>
              <a:t>高密度コアモデルにおける降着円盤の像</a:t>
            </a:r>
          </a:p>
        </p:txBody>
      </p:sp>
      <p:sp>
        <p:nvSpPr>
          <p:cNvPr id="3" name="字幕 2">
            <a:extLst>
              <a:ext uri="{FF2B5EF4-FFF2-40B4-BE49-F238E27FC236}">
                <a16:creationId xmlns:a16="http://schemas.microsoft.com/office/drawing/2014/main" id="{1F317453-2659-04C0-4374-F182FDA7C0E2}"/>
              </a:ext>
            </a:extLst>
          </p:cNvPr>
          <p:cNvSpPr>
            <a:spLocks noGrp="1"/>
          </p:cNvSpPr>
          <p:nvPr>
            <p:ph type="subTitle" idx="1"/>
          </p:nvPr>
        </p:nvSpPr>
        <p:spPr>
          <a:xfrm>
            <a:off x="1914144" y="4169664"/>
            <a:ext cx="8351519" cy="963168"/>
          </a:xfrm>
        </p:spPr>
        <p:txBody>
          <a:bodyPr>
            <a:normAutofit/>
          </a:bodyPr>
          <a:lstStyle/>
          <a:p>
            <a:r>
              <a:rPr kumimoji="1" lang="en-US" altLang="ja-JP" sz="2400" dirty="0">
                <a:latin typeface="Hiragino Kaku Gothic Std W8" panose="020B0800000000000000" pitchFamily="34" charset="-128"/>
                <a:ea typeface="Hiragino Kaku Gothic Std W8" panose="020B0800000000000000" pitchFamily="34" charset="-128"/>
              </a:rPr>
              <a:t>20041054</a:t>
            </a:r>
            <a:r>
              <a:rPr kumimoji="1" lang="ja-JP" altLang="en-US" sz="2400">
                <a:latin typeface="Hiragino Kaku Gothic Std W8" panose="020B0800000000000000" pitchFamily="34" charset="-128"/>
                <a:ea typeface="Hiragino Kaku Gothic Std W8" panose="020B0800000000000000" pitchFamily="34" charset="-128"/>
              </a:rPr>
              <a:t>　</a:t>
            </a:r>
            <a:r>
              <a:rPr lang="ja-JP" altLang="en-US" sz="2400">
                <a:latin typeface="Hiragino Kaku Gothic Std W8" panose="020B0800000000000000" pitchFamily="34" charset="-128"/>
                <a:ea typeface="Hiragino Kaku Gothic Std W8" panose="020B0800000000000000" pitchFamily="34" charset="-128"/>
              </a:rPr>
              <a:t>大豆生田幹</a:t>
            </a:r>
            <a:endParaRPr kumimoji="1" lang="ja-JP" altLang="en-US" sz="2400">
              <a:latin typeface="Hiragino Kaku Gothic Std W8" panose="020B0800000000000000" pitchFamily="34" charset="-128"/>
              <a:ea typeface="Hiragino Kaku Gothic Std W8" panose="020B0800000000000000" pitchFamily="34" charset="-128"/>
            </a:endParaRPr>
          </a:p>
        </p:txBody>
      </p:sp>
    </p:spTree>
    <p:extLst>
      <p:ext uri="{BB962C8B-B14F-4D97-AF65-F5344CB8AC3E}">
        <p14:creationId xmlns:p14="http://schemas.microsoft.com/office/powerpoint/2010/main" val="2742574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kumimoji="1" lang="ja-JP" altLang="en-US">
                <a:solidFill>
                  <a:schemeClr val="bg1"/>
                </a:solidFill>
                <a:latin typeface="Hiragino Kaku Gothic Std W8" panose="020B0800000000000000" pitchFamily="34" charset="-128"/>
                <a:ea typeface="Hiragino Kaku Gothic Std W8" panose="020B0800000000000000" pitchFamily="34" charset="-128"/>
              </a:rPr>
              <a:t>シュバルツシルト時空とブハダール時空の比較</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5261023" y="1700273"/>
            <a:ext cx="5753340" cy="4838641"/>
          </a:xfrm>
        </p:spPr>
        <p:txBody>
          <a:bodyPr>
            <a:normAutofit/>
          </a:bodyPr>
          <a:lstStyle/>
          <a:p>
            <a:pPr marL="0" indent="0">
              <a:lnSpc>
                <a:spcPct val="100000"/>
              </a:lnSpc>
              <a:buNone/>
            </a:pPr>
            <a:r>
              <a:rPr lang="ja-JP" altLang="en-US" sz="2400"/>
              <a:t>ブハダール時空では、複数回赤道面を通るような光の像が</a:t>
            </a:r>
            <a:r>
              <a:rPr lang="en-US" altLang="ja-JP" sz="2400" dirty="0"/>
              <a:t>2</a:t>
            </a:r>
            <a:r>
              <a:rPr lang="ja-JP" altLang="en-US" sz="2400"/>
              <a:t>重に見えている。</a:t>
            </a:r>
            <a:endParaRPr lang="en-US" altLang="ja-JP" sz="2400" dirty="0"/>
          </a:p>
          <a:p>
            <a:pPr marL="0" indent="0">
              <a:lnSpc>
                <a:spcPct val="100000"/>
              </a:lnSpc>
              <a:buNone/>
            </a:pPr>
            <a:endParaRPr lang="en-US" altLang="ja-JP" sz="2400" dirty="0"/>
          </a:p>
          <a:p>
            <a:pPr marL="0" indent="0">
              <a:lnSpc>
                <a:spcPct val="100000"/>
              </a:lnSpc>
              <a:buNone/>
            </a:pPr>
            <a:r>
              <a:rPr lang="ja-JP" altLang="en-US" sz="2400"/>
              <a:t>これは、同じ回数赤道面を通りつつも違う軌道をとる光が存在することを示唆している。</a:t>
            </a:r>
            <a:endParaRPr lang="en-US" altLang="ja-JP" sz="2400" dirty="0"/>
          </a:p>
          <a:p>
            <a:pPr marL="0" indent="0">
              <a:lnSpc>
                <a:spcPct val="100000"/>
              </a:lnSpc>
              <a:buNone/>
            </a:pPr>
            <a:endParaRPr lang="en-US" altLang="ja-JP" sz="2400" dirty="0"/>
          </a:p>
          <a:p>
            <a:pPr marL="0" indent="0">
              <a:lnSpc>
                <a:spcPct val="100000"/>
              </a:lnSpc>
              <a:buNone/>
            </a:pPr>
            <a:r>
              <a:rPr lang="ja-JP" altLang="en-US" sz="2400"/>
              <a:t>シュバルツシルト時空では、ある回数赤道面を通る光はひとつしか存在しなかったので、顕著に異なる結果となっている。</a:t>
            </a:r>
            <a:endParaRPr lang="en-US" altLang="ja-JP" sz="2400" dirty="0"/>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10</a:t>
            </a:fld>
            <a:r>
              <a:rPr lang="en-US" dirty="0"/>
              <a:t>/n</a:t>
            </a:r>
          </a:p>
        </p:txBody>
      </p:sp>
      <p:pic>
        <p:nvPicPr>
          <p:cNvPr id="6" name="図 5">
            <a:extLst>
              <a:ext uri="{FF2B5EF4-FFF2-40B4-BE49-F238E27FC236}">
                <a16:creationId xmlns:a16="http://schemas.microsoft.com/office/drawing/2014/main" id="{41B76E19-AA1C-26DE-411F-53EC76E3B3BF}"/>
              </a:ext>
            </a:extLst>
          </p:cNvPr>
          <p:cNvPicPr>
            <a:picLocks noChangeAspect="1"/>
          </p:cNvPicPr>
          <p:nvPr/>
        </p:nvPicPr>
        <p:blipFill>
          <a:blip r:embed="rId3"/>
          <a:stretch>
            <a:fillRect/>
          </a:stretch>
        </p:blipFill>
        <p:spPr>
          <a:xfrm>
            <a:off x="838200" y="3823678"/>
            <a:ext cx="4259791" cy="2839860"/>
          </a:xfrm>
          <a:prstGeom prst="rect">
            <a:avLst/>
          </a:prstGeom>
        </p:spPr>
      </p:pic>
      <p:pic>
        <p:nvPicPr>
          <p:cNvPr id="8" name="図 7">
            <a:extLst>
              <a:ext uri="{FF2B5EF4-FFF2-40B4-BE49-F238E27FC236}">
                <a16:creationId xmlns:a16="http://schemas.microsoft.com/office/drawing/2014/main" id="{FD7F6E64-07BD-A835-50F5-2BDDF5343647}"/>
              </a:ext>
            </a:extLst>
          </p:cNvPr>
          <p:cNvPicPr>
            <a:picLocks noChangeAspect="1"/>
          </p:cNvPicPr>
          <p:nvPr/>
        </p:nvPicPr>
        <p:blipFill>
          <a:blip r:embed="rId4"/>
          <a:stretch>
            <a:fillRect/>
          </a:stretch>
        </p:blipFill>
        <p:spPr>
          <a:xfrm>
            <a:off x="838200" y="1054649"/>
            <a:ext cx="4259789" cy="2839860"/>
          </a:xfrm>
          <a:prstGeom prst="rect">
            <a:avLst/>
          </a:prstGeom>
        </p:spPr>
      </p:pic>
      <p:pic>
        <p:nvPicPr>
          <p:cNvPr id="5" name="図 4">
            <a:extLst>
              <a:ext uri="{FF2B5EF4-FFF2-40B4-BE49-F238E27FC236}">
                <a16:creationId xmlns:a16="http://schemas.microsoft.com/office/drawing/2014/main" id="{6797BDD7-FC48-1007-5D3F-82AEC2B8B31A}"/>
              </a:ext>
            </a:extLst>
          </p:cNvPr>
          <p:cNvPicPr>
            <a:picLocks noChangeAspect="1"/>
          </p:cNvPicPr>
          <p:nvPr/>
        </p:nvPicPr>
        <p:blipFill>
          <a:blip r:embed="rId5"/>
          <a:stretch>
            <a:fillRect/>
          </a:stretch>
        </p:blipFill>
        <p:spPr>
          <a:xfrm>
            <a:off x="4433109" y="3429000"/>
            <a:ext cx="348378" cy="367209"/>
          </a:xfrm>
          <a:prstGeom prst="rect">
            <a:avLst/>
          </a:prstGeom>
        </p:spPr>
      </p:pic>
      <p:pic>
        <p:nvPicPr>
          <p:cNvPr id="9" name="図 8">
            <a:extLst>
              <a:ext uri="{FF2B5EF4-FFF2-40B4-BE49-F238E27FC236}">
                <a16:creationId xmlns:a16="http://schemas.microsoft.com/office/drawing/2014/main" id="{F46B233C-665F-429B-ECA9-B30B8AC4B117}"/>
              </a:ext>
            </a:extLst>
          </p:cNvPr>
          <p:cNvPicPr>
            <a:picLocks noChangeAspect="1"/>
          </p:cNvPicPr>
          <p:nvPr/>
        </p:nvPicPr>
        <p:blipFill>
          <a:blip r:embed="rId6"/>
          <a:stretch>
            <a:fillRect/>
          </a:stretch>
        </p:blipFill>
        <p:spPr>
          <a:xfrm>
            <a:off x="1177636" y="1336756"/>
            <a:ext cx="343334" cy="429168"/>
          </a:xfrm>
          <a:prstGeom prst="rect">
            <a:avLst/>
          </a:prstGeom>
        </p:spPr>
      </p:pic>
      <p:sp>
        <p:nvSpPr>
          <p:cNvPr id="11" name="コンテンツ プレースホルダー 2">
            <a:extLst>
              <a:ext uri="{FF2B5EF4-FFF2-40B4-BE49-F238E27FC236}">
                <a16:creationId xmlns:a16="http://schemas.microsoft.com/office/drawing/2014/main" id="{1DD71077-FBAB-B524-CB7B-5ACADB8C9F91}"/>
              </a:ext>
            </a:extLst>
          </p:cNvPr>
          <p:cNvSpPr txBox="1">
            <a:spLocks/>
          </p:cNvSpPr>
          <p:nvPr/>
        </p:nvSpPr>
        <p:spPr>
          <a:xfrm>
            <a:off x="-3217915" y="2906165"/>
            <a:ext cx="8478938" cy="5230158"/>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6600"/>
              <a:t>よう修正</a:t>
            </a:r>
            <a:endParaRPr lang="en-US" altLang="ja-JP" sz="6600" dirty="0"/>
          </a:p>
          <a:p>
            <a:pPr marL="0" indent="0">
              <a:lnSpc>
                <a:spcPct val="100000"/>
              </a:lnSpc>
              <a:buFont typeface="Arial" panose="020B0604020202020204" pitchFamily="34" charset="0"/>
              <a:buNone/>
            </a:pPr>
            <a:endParaRPr lang="en-US" altLang="ja-JP" sz="6600" dirty="0"/>
          </a:p>
          <a:p>
            <a:pPr marL="0" indent="0">
              <a:lnSpc>
                <a:spcPct val="100000"/>
              </a:lnSpc>
              <a:buFont typeface="Arial" panose="020B0604020202020204" pitchFamily="34" charset="0"/>
              <a:buNone/>
            </a:pPr>
            <a:r>
              <a:rPr lang="ja-JP" altLang="en-US" sz="6600"/>
              <a:t>上が</a:t>
            </a:r>
            <a:r>
              <a:rPr lang="en-US" altLang="ja-JP" sz="6600" dirty="0"/>
              <a:t>1.5 </a:t>
            </a:r>
            <a:r>
              <a:rPr lang="en-US" altLang="ja-JP" sz="6600" dirty="0" err="1"/>
              <a:t>buch</a:t>
            </a:r>
            <a:endParaRPr lang="en-US" altLang="ja-JP" sz="6600" dirty="0"/>
          </a:p>
          <a:p>
            <a:pPr marL="0" indent="0">
              <a:lnSpc>
                <a:spcPct val="100000"/>
              </a:lnSpc>
              <a:buFont typeface="Arial" panose="020B0604020202020204" pitchFamily="34" charset="0"/>
              <a:buNone/>
            </a:pPr>
            <a:r>
              <a:rPr lang="ja-JP" altLang="en-US" sz="6600"/>
              <a:t>下が</a:t>
            </a:r>
            <a:r>
              <a:rPr lang="en-US" altLang="ja-JP" sz="6600" dirty="0"/>
              <a:t> schwa </a:t>
            </a:r>
            <a:r>
              <a:rPr lang="ja-JP" altLang="en-US" sz="6600"/>
              <a:t>明記</a:t>
            </a:r>
            <a:endParaRPr lang="en-US" altLang="ja-JP" sz="6600" dirty="0"/>
          </a:p>
        </p:txBody>
      </p:sp>
    </p:spTree>
    <p:extLst>
      <p:ext uri="{BB962C8B-B14F-4D97-AF65-F5344CB8AC3E}">
        <p14:creationId xmlns:p14="http://schemas.microsoft.com/office/powerpoint/2010/main" val="34582146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kumimoji="1" lang="ja-JP" altLang="en-US">
                <a:solidFill>
                  <a:schemeClr val="bg1"/>
                </a:solidFill>
                <a:latin typeface="Hiragino Kaku Gothic Std W8" panose="020B0800000000000000" pitchFamily="34" charset="-128"/>
                <a:ea typeface="Hiragino Kaku Gothic Std W8" panose="020B0800000000000000" pitchFamily="34" charset="-128"/>
              </a:rPr>
              <a:t>なぜこのような違いが生まれるのか</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7164889" y="1853514"/>
            <a:ext cx="4188912" cy="4502838"/>
          </a:xfrm>
        </p:spPr>
        <p:txBody>
          <a:bodyPr>
            <a:normAutofit/>
          </a:bodyPr>
          <a:lstStyle/>
          <a:p>
            <a:pPr marL="0" indent="0">
              <a:lnSpc>
                <a:spcPct val="100000"/>
              </a:lnSpc>
              <a:buNone/>
            </a:pPr>
            <a:r>
              <a:rPr lang="ja-JP" altLang="en-US" sz="2400"/>
              <a:t>有効ポテンシャルが極大をとる付近の光がよく回っていることがわかる。</a:t>
            </a:r>
            <a:endParaRPr lang="en-US" altLang="ja-JP" sz="2400" dirty="0"/>
          </a:p>
          <a:p>
            <a:pPr marL="0" indent="0">
              <a:lnSpc>
                <a:spcPct val="100000"/>
              </a:lnSpc>
              <a:buNone/>
            </a:pPr>
            <a:endParaRPr lang="en-US" altLang="ja-JP" sz="2400" dirty="0"/>
          </a:p>
          <a:p>
            <a:pPr marL="0" indent="0">
              <a:lnSpc>
                <a:spcPct val="100000"/>
              </a:lnSpc>
              <a:buNone/>
            </a:pPr>
            <a:r>
              <a:rPr lang="ja-JP" altLang="en-US" sz="2400"/>
              <a:t>シュバルツシルト時空ではこの部分が最大値となるので、それより内側で回転するようなの光は観測者に届かず中心に落ち込む。</a:t>
            </a:r>
            <a:endParaRPr lang="en-US" altLang="ja-JP" sz="2400" dirty="0"/>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11</a:t>
            </a:fld>
            <a:r>
              <a:rPr lang="en-US" dirty="0"/>
              <a:t>/n</a:t>
            </a:r>
          </a:p>
        </p:txBody>
      </p:sp>
      <p:pic>
        <p:nvPicPr>
          <p:cNvPr id="12" name="図 11">
            <a:extLst>
              <a:ext uri="{FF2B5EF4-FFF2-40B4-BE49-F238E27FC236}">
                <a16:creationId xmlns:a16="http://schemas.microsoft.com/office/drawing/2014/main" id="{08249068-7ABD-81DE-3402-5BB3E0437277}"/>
              </a:ext>
            </a:extLst>
          </p:cNvPr>
          <p:cNvPicPr>
            <a:picLocks noChangeAspect="1"/>
          </p:cNvPicPr>
          <p:nvPr/>
        </p:nvPicPr>
        <p:blipFill>
          <a:blip r:embed="rId3"/>
          <a:stretch>
            <a:fillRect/>
          </a:stretch>
        </p:blipFill>
        <p:spPr>
          <a:xfrm>
            <a:off x="1384483" y="1576760"/>
            <a:ext cx="565411" cy="407096"/>
          </a:xfrm>
          <a:prstGeom prst="rect">
            <a:avLst/>
          </a:prstGeom>
        </p:spPr>
      </p:pic>
      <p:pic>
        <p:nvPicPr>
          <p:cNvPr id="17" name="図 16">
            <a:extLst>
              <a:ext uri="{FF2B5EF4-FFF2-40B4-BE49-F238E27FC236}">
                <a16:creationId xmlns:a16="http://schemas.microsoft.com/office/drawing/2014/main" id="{E59986A8-9E60-68B7-8038-4585D77642E9}"/>
              </a:ext>
            </a:extLst>
          </p:cNvPr>
          <p:cNvPicPr>
            <a:picLocks noChangeAspect="1"/>
          </p:cNvPicPr>
          <p:nvPr/>
        </p:nvPicPr>
        <p:blipFill>
          <a:blip r:embed="rId4"/>
          <a:stretch>
            <a:fillRect/>
          </a:stretch>
        </p:blipFill>
        <p:spPr>
          <a:xfrm>
            <a:off x="730656" y="2057120"/>
            <a:ext cx="6267389" cy="4178259"/>
          </a:xfrm>
          <a:prstGeom prst="rect">
            <a:avLst/>
          </a:prstGeom>
        </p:spPr>
      </p:pic>
      <p:sp>
        <p:nvSpPr>
          <p:cNvPr id="24" name="テキスト ボックス 23">
            <a:extLst>
              <a:ext uri="{FF2B5EF4-FFF2-40B4-BE49-F238E27FC236}">
                <a16:creationId xmlns:a16="http://schemas.microsoft.com/office/drawing/2014/main" id="{AB7B2052-2E48-67C8-1090-936799EEFECF}"/>
              </a:ext>
            </a:extLst>
          </p:cNvPr>
          <p:cNvSpPr txBox="1"/>
          <p:nvPr/>
        </p:nvSpPr>
        <p:spPr>
          <a:xfrm>
            <a:off x="2056386" y="1181608"/>
            <a:ext cx="4332059" cy="830997"/>
          </a:xfrm>
          <a:prstGeom prst="rect">
            <a:avLst/>
          </a:prstGeom>
          <a:noFill/>
        </p:spPr>
        <p:txBody>
          <a:bodyPr wrap="square">
            <a:spAutoFit/>
          </a:bodyPr>
          <a:lstStyle/>
          <a:p>
            <a:r>
              <a:rPr lang="ja-JP" altLang="en-US" sz="2400">
                <a:latin typeface="Hiragino Kaku Gothic Std W8" panose="020B0800000000000000" pitchFamily="34" charset="-128"/>
                <a:ea typeface="Hiragino Kaku Gothic Std W8" panose="020B0800000000000000" pitchFamily="34" charset="-128"/>
              </a:rPr>
              <a:t>降着円盤から出て</a:t>
            </a:r>
            <a:endParaRPr lang="en-US" altLang="ja-JP" sz="2400" dirty="0">
              <a:latin typeface="Hiragino Kaku Gothic Std W8" panose="020B0800000000000000" pitchFamily="34" charset="-128"/>
              <a:ea typeface="Hiragino Kaku Gothic Std W8" panose="020B0800000000000000" pitchFamily="34" charset="-128"/>
            </a:endParaRPr>
          </a:p>
          <a:p>
            <a:r>
              <a:rPr lang="ja-JP" altLang="en-US" sz="2400">
                <a:latin typeface="Hiragino Kaku Gothic Std W8" panose="020B0800000000000000" pitchFamily="34" charset="-128"/>
                <a:ea typeface="Hiragino Kaku Gothic Std W8" panose="020B0800000000000000" pitchFamily="34" charset="-128"/>
              </a:rPr>
              <a:t>観測者に届くまでに回る角度</a:t>
            </a:r>
          </a:p>
        </p:txBody>
      </p:sp>
      <p:pic>
        <p:nvPicPr>
          <p:cNvPr id="14" name="図 13">
            <a:extLst>
              <a:ext uri="{FF2B5EF4-FFF2-40B4-BE49-F238E27FC236}">
                <a16:creationId xmlns:a16="http://schemas.microsoft.com/office/drawing/2014/main" id="{5A105D75-1C60-97C4-79C8-F6EE22A58DA8}"/>
              </a:ext>
            </a:extLst>
          </p:cNvPr>
          <p:cNvPicPr>
            <a:picLocks noChangeAspect="1"/>
          </p:cNvPicPr>
          <p:nvPr/>
        </p:nvPicPr>
        <p:blipFill>
          <a:blip r:embed="rId5"/>
          <a:stretch>
            <a:fillRect/>
          </a:stretch>
        </p:blipFill>
        <p:spPr>
          <a:xfrm>
            <a:off x="6744045" y="6279894"/>
            <a:ext cx="254000" cy="266700"/>
          </a:xfrm>
          <a:prstGeom prst="rect">
            <a:avLst/>
          </a:prstGeom>
        </p:spPr>
      </p:pic>
      <p:pic>
        <p:nvPicPr>
          <p:cNvPr id="15" name="図 14">
            <a:extLst>
              <a:ext uri="{FF2B5EF4-FFF2-40B4-BE49-F238E27FC236}">
                <a16:creationId xmlns:a16="http://schemas.microsoft.com/office/drawing/2014/main" id="{FE02BBDE-50BF-4204-E033-4A0F74DDCABA}"/>
              </a:ext>
            </a:extLst>
          </p:cNvPr>
          <p:cNvPicPr>
            <a:picLocks noChangeAspect="1"/>
          </p:cNvPicPr>
          <p:nvPr/>
        </p:nvPicPr>
        <p:blipFill>
          <a:blip r:embed="rId6"/>
          <a:stretch>
            <a:fillRect/>
          </a:stretch>
        </p:blipFill>
        <p:spPr>
          <a:xfrm>
            <a:off x="729857" y="2409595"/>
            <a:ext cx="554334" cy="334512"/>
          </a:xfrm>
          <a:prstGeom prst="rect">
            <a:avLst/>
          </a:prstGeom>
        </p:spPr>
      </p:pic>
      <p:pic>
        <p:nvPicPr>
          <p:cNvPr id="19" name="図 18">
            <a:extLst>
              <a:ext uri="{FF2B5EF4-FFF2-40B4-BE49-F238E27FC236}">
                <a16:creationId xmlns:a16="http://schemas.microsoft.com/office/drawing/2014/main" id="{2E5C307D-7F3C-7D05-0583-F43789A5B97F}"/>
              </a:ext>
            </a:extLst>
          </p:cNvPr>
          <p:cNvPicPr>
            <a:picLocks noChangeAspect="1"/>
          </p:cNvPicPr>
          <p:nvPr/>
        </p:nvPicPr>
        <p:blipFill>
          <a:blip r:embed="rId7"/>
          <a:stretch>
            <a:fillRect/>
          </a:stretch>
        </p:blipFill>
        <p:spPr>
          <a:xfrm>
            <a:off x="3041912" y="5285438"/>
            <a:ext cx="1837152" cy="344466"/>
          </a:xfrm>
          <a:prstGeom prst="rect">
            <a:avLst/>
          </a:prstGeom>
        </p:spPr>
      </p:pic>
      <p:pic>
        <p:nvPicPr>
          <p:cNvPr id="21" name="図 20">
            <a:extLst>
              <a:ext uri="{FF2B5EF4-FFF2-40B4-BE49-F238E27FC236}">
                <a16:creationId xmlns:a16="http://schemas.microsoft.com/office/drawing/2014/main" id="{C0435D1E-2CD5-4F3B-16E8-175F0EDA71AE}"/>
              </a:ext>
            </a:extLst>
          </p:cNvPr>
          <p:cNvPicPr>
            <a:picLocks noChangeAspect="1"/>
          </p:cNvPicPr>
          <p:nvPr/>
        </p:nvPicPr>
        <p:blipFill>
          <a:blip r:embed="rId8"/>
          <a:stretch>
            <a:fillRect/>
          </a:stretch>
        </p:blipFill>
        <p:spPr>
          <a:xfrm>
            <a:off x="3041912" y="3053219"/>
            <a:ext cx="1980680" cy="344466"/>
          </a:xfrm>
          <a:prstGeom prst="rect">
            <a:avLst/>
          </a:prstGeom>
        </p:spPr>
      </p:pic>
      <p:pic>
        <p:nvPicPr>
          <p:cNvPr id="22" name="図 21">
            <a:extLst>
              <a:ext uri="{FF2B5EF4-FFF2-40B4-BE49-F238E27FC236}">
                <a16:creationId xmlns:a16="http://schemas.microsoft.com/office/drawing/2014/main" id="{70429B0E-5CB6-D6E4-D6EC-7E4C9F087B6C}"/>
              </a:ext>
            </a:extLst>
          </p:cNvPr>
          <p:cNvPicPr>
            <a:picLocks noChangeAspect="1"/>
          </p:cNvPicPr>
          <p:nvPr/>
        </p:nvPicPr>
        <p:blipFill>
          <a:blip r:embed="rId9"/>
          <a:stretch>
            <a:fillRect/>
          </a:stretch>
        </p:blipFill>
        <p:spPr>
          <a:xfrm>
            <a:off x="3032338" y="4038063"/>
            <a:ext cx="1990254" cy="344467"/>
          </a:xfrm>
          <a:prstGeom prst="rect">
            <a:avLst/>
          </a:prstGeom>
        </p:spPr>
      </p:pic>
    </p:spTree>
    <p:extLst>
      <p:ext uri="{BB962C8B-B14F-4D97-AF65-F5344CB8AC3E}">
        <p14:creationId xmlns:p14="http://schemas.microsoft.com/office/powerpoint/2010/main" val="11296740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図 27">
            <a:extLst>
              <a:ext uri="{FF2B5EF4-FFF2-40B4-BE49-F238E27FC236}">
                <a16:creationId xmlns:a16="http://schemas.microsoft.com/office/drawing/2014/main" id="{26FED452-EC57-2D0E-C9BA-EE201AE21AD3}"/>
              </a:ext>
            </a:extLst>
          </p:cNvPr>
          <p:cNvPicPr>
            <a:picLocks noChangeAspect="1"/>
          </p:cNvPicPr>
          <p:nvPr/>
        </p:nvPicPr>
        <p:blipFill>
          <a:blip r:embed="rId3"/>
          <a:stretch>
            <a:fillRect/>
          </a:stretch>
        </p:blipFill>
        <p:spPr>
          <a:xfrm>
            <a:off x="0" y="1673156"/>
            <a:ext cx="6405665" cy="4270443"/>
          </a:xfrm>
          <a:prstGeom prst="rect">
            <a:avLst/>
          </a:prstGeom>
        </p:spPr>
      </p:pic>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kumimoji="1" lang="en-US" altLang="ja-JP" dirty="0">
                <a:solidFill>
                  <a:schemeClr val="bg1"/>
                </a:solidFill>
                <a:latin typeface="Hiragino Kaku Gothic Std W8" panose="020B0800000000000000" pitchFamily="34" charset="-128"/>
                <a:ea typeface="Hiragino Kaku Gothic Std W8" panose="020B0800000000000000" pitchFamily="34" charset="-128"/>
              </a:rPr>
              <a:t>2</a:t>
            </a:r>
            <a:r>
              <a:rPr kumimoji="1" lang="ja-JP" altLang="en-US">
                <a:solidFill>
                  <a:schemeClr val="bg1"/>
                </a:solidFill>
                <a:latin typeface="Hiragino Kaku Gothic Std W8" panose="020B0800000000000000" pitchFamily="34" charset="-128"/>
                <a:ea typeface="Hiragino Kaku Gothic Std W8" panose="020B0800000000000000" pitchFamily="34" charset="-128"/>
              </a:rPr>
              <a:t>重に見える光はどのような軌跡になっているか</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5829300" y="1853514"/>
            <a:ext cx="5524501" cy="4502838"/>
          </a:xfrm>
        </p:spPr>
        <p:txBody>
          <a:bodyPr>
            <a:normAutofit/>
          </a:bodyPr>
          <a:lstStyle/>
          <a:p>
            <a:pPr marL="0" indent="0">
              <a:lnSpc>
                <a:spcPct val="100000"/>
              </a:lnSpc>
              <a:buNone/>
            </a:pPr>
            <a:r>
              <a:rPr lang="ja-JP" altLang="en-US" sz="2400"/>
              <a:t>実際に、ひとつの点から放たれた光がどのような軌跡を描くか計算すると、左図のようになった。</a:t>
            </a:r>
            <a:endParaRPr lang="en-US" altLang="ja-JP" sz="2400" dirty="0"/>
          </a:p>
          <a:p>
            <a:pPr marL="0" indent="0">
              <a:lnSpc>
                <a:spcPct val="100000"/>
              </a:lnSpc>
              <a:buNone/>
            </a:pPr>
            <a:endParaRPr lang="en-US" altLang="ja-JP" sz="2400" dirty="0"/>
          </a:p>
          <a:p>
            <a:pPr marL="0" indent="0">
              <a:lnSpc>
                <a:spcPct val="100000"/>
              </a:lnSpc>
              <a:buNone/>
            </a:pPr>
            <a:r>
              <a:rPr lang="ja-JP" altLang="en-US" sz="2400"/>
              <a:t>この図は赤道面を</a:t>
            </a:r>
            <a:r>
              <a:rPr lang="en-US" altLang="ja-JP" sz="2400" dirty="0"/>
              <a:t>1</a:t>
            </a:r>
            <a:r>
              <a:rPr lang="ja-JP" altLang="en-US" sz="2400"/>
              <a:t>度横切る光を示しているが、像が</a:t>
            </a:r>
            <a:r>
              <a:rPr lang="en-US" altLang="ja-JP" sz="2400" dirty="0"/>
              <a:t>2</a:t>
            </a:r>
            <a:r>
              <a:rPr lang="ja-JP" altLang="en-US" sz="2400"/>
              <a:t>重にできるような軌道になっていることが確認できる。</a:t>
            </a:r>
            <a:endParaRPr lang="en-US" altLang="ja-JP" sz="2400" dirty="0"/>
          </a:p>
          <a:p>
            <a:pPr marL="0" indent="0">
              <a:lnSpc>
                <a:spcPct val="100000"/>
              </a:lnSpc>
              <a:buNone/>
            </a:pPr>
            <a:endParaRPr lang="en-US" altLang="ja-JP" sz="2400" dirty="0"/>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12</a:t>
            </a:fld>
            <a:r>
              <a:rPr lang="en-US" dirty="0"/>
              <a:t>/n</a:t>
            </a:r>
          </a:p>
        </p:txBody>
      </p:sp>
      <p:pic>
        <p:nvPicPr>
          <p:cNvPr id="29" name="図 28">
            <a:extLst>
              <a:ext uri="{FF2B5EF4-FFF2-40B4-BE49-F238E27FC236}">
                <a16:creationId xmlns:a16="http://schemas.microsoft.com/office/drawing/2014/main" id="{CD0D3658-EF52-B310-FDD7-A4AA3B0E1ADB}"/>
              </a:ext>
            </a:extLst>
          </p:cNvPr>
          <p:cNvPicPr>
            <a:picLocks noChangeAspect="1"/>
          </p:cNvPicPr>
          <p:nvPr/>
        </p:nvPicPr>
        <p:blipFill>
          <a:blip r:embed="rId4"/>
          <a:stretch>
            <a:fillRect/>
          </a:stretch>
        </p:blipFill>
        <p:spPr>
          <a:xfrm>
            <a:off x="5033596" y="5811059"/>
            <a:ext cx="279400" cy="342900"/>
          </a:xfrm>
          <a:prstGeom prst="rect">
            <a:avLst/>
          </a:prstGeom>
        </p:spPr>
      </p:pic>
      <p:pic>
        <p:nvPicPr>
          <p:cNvPr id="30" name="図 29">
            <a:extLst>
              <a:ext uri="{FF2B5EF4-FFF2-40B4-BE49-F238E27FC236}">
                <a16:creationId xmlns:a16="http://schemas.microsoft.com/office/drawing/2014/main" id="{E8CF4675-8A91-5BC4-0C16-3721C9038C35}"/>
              </a:ext>
            </a:extLst>
          </p:cNvPr>
          <p:cNvPicPr>
            <a:picLocks noChangeAspect="1"/>
          </p:cNvPicPr>
          <p:nvPr/>
        </p:nvPicPr>
        <p:blipFill>
          <a:blip r:embed="rId5"/>
          <a:stretch>
            <a:fillRect/>
          </a:stretch>
        </p:blipFill>
        <p:spPr>
          <a:xfrm>
            <a:off x="882803" y="1639109"/>
            <a:ext cx="254000" cy="266700"/>
          </a:xfrm>
          <a:prstGeom prst="rect">
            <a:avLst/>
          </a:prstGeom>
        </p:spPr>
      </p:pic>
      <p:pic>
        <p:nvPicPr>
          <p:cNvPr id="32" name="図 31">
            <a:extLst>
              <a:ext uri="{FF2B5EF4-FFF2-40B4-BE49-F238E27FC236}">
                <a16:creationId xmlns:a16="http://schemas.microsoft.com/office/drawing/2014/main" id="{1AF61776-715E-ABE2-4777-893F4F2D7461}"/>
              </a:ext>
            </a:extLst>
          </p:cNvPr>
          <p:cNvPicPr>
            <a:picLocks noChangeAspect="1"/>
          </p:cNvPicPr>
          <p:nvPr/>
        </p:nvPicPr>
        <p:blipFill>
          <a:blip r:embed="rId6"/>
          <a:stretch>
            <a:fillRect/>
          </a:stretch>
        </p:blipFill>
        <p:spPr>
          <a:xfrm>
            <a:off x="4531945" y="4432300"/>
            <a:ext cx="723900" cy="431800"/>
          </a:xfrm>
          <a:prstGeom prst="rect">
            <a:avLst/>
          </a:prstGeom>
        </p:spPr>
      </p:pic>
      <p:pic>
        <p:nvPicPr>
          <p:cNvPr id="33" name="図 32">
            <a:extLst>
              <a:ext uri="{FF2B5EF4-FFF2-40B4-BE49-F238E27FC236}">
                <a16:creationId xmlns:a16="http://schemas.microsoft.com/office/drawing/2014/main" id="{72AC8DED-4B34-5821-25EE-B6C32964EB81}"/>
              </a:ext>
            </a:extLst>
          </p:cNvPr>
          <p:cNvPicPr>
            <a:picLocks noChangeAspect="1"/>
          </p:cNvPicPr>
          <p:nvPr/>
        </p:nvPicPr>
        <p:blipFill>
          <a:blip r:embed="rId7"/>
          <a:stretch>
            <a:fillRect/>
          </a:stretch>
        </p:blipFill>
        <p:spPr>
          <a:xfrm>
            <a:off x="4614496" y="1639109"/>
            <a:ext cx="838200" cy="444500"/>
          </a:xfrm>
          <a:prstGeom prst="rect">
            <a:avLst/>
          </a:prstGeom>
        </p:spPr>
      </p:pic>
    </p:spTree>
    <p:extLst>
      <p:ext uri="{BB962C8B-B14F-4D97-AF65-F5344CB8AC3E}">
        <p14:creationId xmlns:p14="http://schemas.microsoft.com/office/powerpoint/2010/main" val="29765111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kumimoji="1" lang="ja-JP" altLang="en-US">
                <a:solidFill>
                  <a:schemeClr val="bg1"/>
                </a:solidFill>
                <a:latin typeface="Hiragino Kaku Gothic Std W8" panose="020B0800000000000000" pitchFamily="34" charset="-128"/>
                <a:ea typeface="Hiragino Kaku Gothic Std W8" panose="020B0800000000000000" pitchFamily="34" charset="-128"/>
              </a:rPr>
              <a:t>ブハダール時空の特徴</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1177636" y="3863083"/>
            <a:ext cx="9836728" cy="2925006"/>
          </a:xfrm>
        </p:spPr>
        <p:txBody>
          <a:bodyPr>
            <a:normAutofit/>
          </a:bodyPr>
          <a:lstStyle/>
          <a:p>
            <a:pPr marL="0" indent="0">
              <a:lnSpc>
                <a:spcPct val="100000"/>
              </a:lnSpc>
              <a:buNone/>
            </a:pPr>
            <a:r>
              <a:rPr lang="ja-JP" altLang="en-US" sz="2400"/>
              <a:t>中心コアのコンパクトネス</a:t>
            </a:r>
            <a:r>
              <a:rPr lang="en-US" altLang="ja-JP" sz="2400" dirty="0"/>
              <a:t> a </a:t>
            </a:r>
            <a:r>
              <a:rPr lang="ja-JP" altLang="en-US" sz="2400"/>
              <a:t>が大きいほど、光が赤道面を横切る回数が増えていることがわかる。</a:t>
            </a:r>
            <a:endParaRPr lang="en-US" altLang="ja-JP" sz="2400" dirty="0"/>
          </a:p>
          <a:p>
            <a:pPr marL="0" indent="0">
              <a:lnSpc>
                <a:spcPct val="100000"/>
              </a:lnSpc>
              <a:buNone/>
            </a:pPr>
            <a:endParaRPr lang="en-US" altLang="ja-JP" sz="2400" dirty="0"/>
          </a:p>
          <a:p>
            <a:pPr marL="0" indent="0">
              <a:lnSpc>
                <a:spcPct val="100000"/>
              </a:lnSpc>
              <a:buNone/>
            </a:pPr>
            <a:r>
              <a:rPr lang="ja-JP" altLang="en-US" sz="2400"/>
              <a:t>コンパクトネスが小さいことは、時空が平坦に近づくことを意味しているので、この結果は直感と一致している。</a:t>
            </a:r>
            <a:endParaRPr lang="en-US" altLang="ja-JP" sz="2400" dirty="0"/>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13</a:t>
            </a:fld>
            <a:r>
              <a:rPr lang="en-US" dirty="0"/>
              <a:t>/n</a:t>
            </a:r>
          </a:p>
        </p:txBody>
      </p:sp>
      <p:pic>
        <p:nvPicPr>
          <p:cNvPr id="5" name="図 4">
            <a:extLst>
              <a:ext uri="{FF2B5EF4-FFF2-40B4-BE49-F238E27FC236}">
                <a16:creationId xmlns:a16="http://schemas.microsoft.com/office/drawing/2014/main" id="{A604FC1D-59C8-EBF8-9A78-AF2AB44101EA}"/>
              </a:ext>
            </a:extLst>
          </p:cNvPr>
          <p:cNvPicPr>
            <a:picLocks noChangeAspect="1"/>
          </p:cNvPicPr>
          <p:nvPr/>
        </p:nvPicPr>
        <p:blipFill>
          <a:blip r:embed="rId3"/>
          <a:stretch>
            <a:fillRect/>
          </a:stretch>
        </p:blipFill>
        <p:spPr>
          <a:xfrm>
            <a:off x="1283961" y="1207167"/>
            <a:ext cx="3525572" cy="2350668"/>
          </a:xfrm>
          <a:prstGeom prst="rect">
            <a:avLst/>
          </a:prstGeom>
        </p:spPr>
      </p:pic>
      <p:pic>
        <p:nvPicPr>
          <p:cNvPr id="9" name="図 8">
            <a:extLst>
              <a:ext uri="{FF2B5EF4-FFF2-40B4-BE49-F238E27FC236}">
                <a16:creationId xmlns:a16="http://schemas.microsoft.com/office/drawing/2014/main" id="{A7559A5B-A4BD-5234-18E0-9EB3368A53CF}"/>
              </a:ext>
            </a:extLst>
          </p:cNvPr>
          <p:cNvPicPr>
            <a:picLocks noChangeAspect="1"/>
          </p:cNvPicPr>
          <p:nvPr/>
        </p:nvPicPr>
        <p:blipFill>
          <a:blip r:embed="rId4"/>
          <a:stretch>
            <a:fillRect/>
          </a:stretch>
        </p:blipFill>
        <p:spPr>
          <a:xfrm>
            <a:off x="4290839" y="1245514"/>
            <a:ext cx="3520486" cy="2347277"/>
          </a:xfrm>
          <a:prstGeom prst="rect">
            <a:avLst/>
          </a:prstGeom>
        </p:spPr>
      </p:pic>
      <p:pic>
        <p:nvPicPr>
          <p:cNvPr id="10" name="図 9">
            <a:extLst>
              <a:ext uri="{FF2B5EF4-FFF2-40B4-BE49-F238E27FC236}">
                <a16:creationId xmlns:a16="http://schemas.microsoft.com/office/drawing/2014/main" id="{5D6B56A1-7A16-1286-6A12-C65F82847718}"/>
              </a:ext>
            </a:extLst>
          </p:cNvPr>
          <p:cNvPicPr>
            <a:picLocks noChangeAspect="1"/>
          </p:cNvPicPr>
          <p:nvPr/>
        </p:nvPicPr>
        <p:blipFill>
          <a:blip r:embed="rId5"/>
          <a:stretch>
            <a:fillRect/>
          </a:stretch>
        </p:blipFill>
        <p:spPr>
          <a:xfrm>
            <a:off x="7297717" y="1284146"/>
            <a:ext cx="3520486" cy="2346992"/>
          </a:xfrm>
          <a:prstGeom prst="rect">
            <a:avLst/>
          </a:prstGeom>
        </p:spPr>
      </p:pic>
      <p:pic>
        <p:nvPicPr>
          <p:cNvPr id="6" name="図 5">
            <a:extLst>
              <a:ext uri="{FF2B5EF4-FFF2-40B4-BE49-F238E27FC236}">
                <a16:creationId xmlns:a16="http://schemas.microsoft.com/office/drawing/2014/main" id="{BFE09283-966A-1035-4D9E-C58FC5652391}"/>
              </a:ext>
            </a:extLst>
          </p:cNvPr>
          <p:cNvPicPr>
            <a:picLocks noChangeAspect="1"/>
          </p:cNvPicPr>
          <p:nvPr/>
        </p:nvPicPr>
        <p:blipFill>
          <a:blip r:embed="rId6"/>
          <a:stretch>
            <a:fillRect/>
          </a:stretch>
        </p:blipFill>
        <p:spPr>
          <a:xfrm>
            <a:off x="3188773" y="1276538"/>
            <a:ext cx="1102066" cy="304380"/>
          </a:xfrm>
          <a:prstGeom prst="rect">
            <a:avLst/>
          </a:prstGeom>
        </p:spPr>
      </p:pic>
      <p:pic>
        <p:nvPicPr>
          <p:cNvPr id="8" name="図 7">
            <a:extLst>
              <a:ext uri="{FF2B5EF4-FFF2-40B4-BE49-F238E27FC236}">
                <a16:creationId xmlns:a16="http://schemas.microsoft.com/office/drawing/2014/main" id="{5DEABE8C-84C1-B2BF-F94B-AA50FDE2D40F}"/>
              </a:ext>
            </a:extLst>
          </p:cNvPr>
          <p:cNvPicPr>
            <a:picLocks noChangeAspect="1"/>
          </p:cNvPicPr>
          <p:nvPr/>
        </p:nvPicPr>
        <p:blipFill>
          <a:blip r:embed="rId7"/>
          <a:stretch>
            <a:fillRect/>
          </a:stretch>
        </p:blipFill>
        <p:spPr>
          <a:xfrm>
            <a:off x="9310662" y="1276538"/>
            <a:ext cx="1102066" cy="304380"/>
          </a:xfrm>
          <a:prstGeom prst="rect">
            <a:avLst/>
          </a:prstGeom>
        </p:spPr>
      </p:pic>
      <p:pic>
        <p:nvPicPr>
          <p:cNvPr id="11" name="図 10">
            <a:extLst>
              <a:ext uri="{FF2B5EF4-FFF2-40B4-BE49-F238E27FC236}">
                <a16:creationId xmlns:a16="http://schemas.microsoft.com/office/drawing/2014/main" id="{14105E00-A8D7-E5E2-18D0-F7CBCABCDEDA}"/>
              </a:ext>
            </a:extLst>
          </p:cNvPr>
          <p:cNvPicPr>
            <a:picLocks noChangeAspect="1"/>
          </p:cNvPicPr>
          <p:nvPr/>
        </p:nvPicPr>
        <p:blipFill>
          <a:blip r:embed="rId8"/>
          <a:stretch>
            <a:fillRect/>
          </a:stretch>
        </p:blipFill>
        <p:spPr>
          <a:xfrm>
            <a:off x="6444271" y="1276538"/>
            <a:ext cx="1102066" cy="304380"/>
          </a:xfrm>
          <a:prstGeom prst="rect">
            <a:avLst/>
          </a:prstGeom>
        </p:spPr>
      </p:pic>
      <p:sp>
        <p:nvSpPr>
          <p:cNvPr id="12" name="コンテンツ プレースホルダー 2">
            <a:extLst>
              <a:ext uri="{FF2B5EF4-FFF2-40B4-BE49-F238E27FC236}">
                <a16:creationId xmlns:a16="http://schemas.microsoft.com/office/drawing/2014/main" id="{4160C8F7-AE91-0B55-9576-9EFEB737EDD0}"/>
              </a:ext>
            </a:extLst>
          </p:cNvPr>
          <p:cNvSpPr txBox="1">
            <a:spLocks/>
          </p:cNvSpPr>
          <p:nvPr/>
        </p:nvSpPr>
        <p:spPr>
          <a:xfrm>
            <a:off x="-345913" y="1054649"/>
            <a:ext cx="8478938" cy="5230158"/>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6600"/>
              <a:t>よう修正</a:t>
            </a:r>
            <a:endParaRPr lang="en-US" altLang="ja-JP" sz="6600" dirty="0"/>
          </a:p>
          <a:p>
            <a:pPr marL="0" indent="0">
              <a:lnSpc>
                <a:spcPct val="100000"/>
              </a:lnSpc>
              <a:buFont typeface="Arial" panose="020B0604020202020204" pitchFamily="34" charset="0"/>
              <a:buNone/>
            </a:pPr>
            <a:endParaRPr lang="en-US" altLang="ja-JP" sz="6600" dirty="0"/>
          </a:p>
          <a:p>
            <a:pPr marL="0" indent="0">
              <a:lnSpc>
                <a:spcPct val="100000"/>
              </a:lnSpc>
              <a:buFont typeface="Arial" panose="020B0604020202020204" pitchFamily="34" charset="0"/>
              <a:buNone/>
            </a:pPr>
            <a:r>
              <a:rPr lang="ja-JP" altLang="en-US" sz="6600"/>
              <a:t>最高次部分的にしか円盤が見えていない</a:t>
            </a:r>
            <a:endParaRPr lang="en-US" altLang="ja-JP" sz="6600" dirty="0"/>
          </a:p>
        </p:txBody>
      </p:sp>
    </p:spTree>
    <p:extLst>
      <p:ext uri="{BB962C8B-B14F-4D97-AF65-F5344CB8AC3E}">
        <p14:creationId xmlns:p14="http://schemas.microsoft.com/office/powerpoint/2010/main" val="8424296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kumimoji="1" lang="ja-JP" altLang="en-US">
                <a:solidFill>
                  <a:schemeClr val="bg1"/>
                </a:solidFill>
                <a:latin typeface="Hiragino Kaku Gothic Std W8" panose="020B0800000000000000" pitchFamily="34" charset="-128"/>
                <a:ea typeface="Hiragino Kaku Gothic Std W8" panose="020B0800000000000000" pitchFamily="34" charset="-128"/>
              </a:rPr>
              <a:t>角度の違い</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1177636" y="3863083"/>
            <a:ext cx="9836728" cy="2925006"/>
          </a:xfrm>
        </p:spPr>
        <p:txBody>
          <a:bodyPr>
            <a:normAutofit/>
          </a:bodyPr>
          <a:lstStyle/>
          <a:p>
            <a:pPr marL="0" indent="0">
              <a:lnSpc>
                <a:spcPct val="100000"/>
              </a:lnSpc>
              <a:buNone/>
            </a:pPr>
            <a:r>
              <a:rPr lang="ja-JP" altLang="en-US" sz="2400"/>
              <a:t>中心コアのコンパクトネス</a:t>
            </a:r>
            <a:r>
              <a:rPr lang="en-US" altLang="ja-JP" sz="2400" dirty="0"/>
              <a:t> a </a:t>
            </a:r>
            <a:r>
              <a:rPr lang="ja-JP" altLang="en-US" sz="2400"/>
              <a:t>が大きいほど、光が赤道面を横切る回数が増えていることがわかる。</a:t>
            </a:r>
            <a:endParaRPr lang="en-US" altLang="ja-JP" sz="2400" dirty="0"/>
          </a:p>
          <a:p>
            <a:pPr marL="0" indent="0">
              <a:lnSpc>
                <a:spcPct val="100000"/>
              </a:lnSpc>
              <a:buNone/>
            </a:pPr>
            <a:endParaRPr lang="en-US" altLang="ja-JP" sz="2400" dirty="0"/>
          </a:p>
          <a:p>
            <a:pPr marL="0" indent="0">
              <a:lnSpc>
                <a:spcPct val="100000"/>
              </a:lnSpc>
              <a:buNone/>
            </a:pPr>
            <a:r>
              <a:rPr lang="ja-JP" altLang="en-US" sz="2400"/>
              <a:t>コンパクトネスが小さいことは、時空が平坦に近づくことを意味しているので、この結果は直感と一致している。</a:t>
            </a:r>
            <a:endParaRPr lang="en-US" altLang="ja-JP" sz="2400" dirty="0"/>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14</a:t>
            </a:fld>
            <a:r>
              <a:rPr lang="en-US" dirty="0"/>
              <a:t>/n</a:t>
            </a:r>
          </a:p>
        </p:txBody>
      </p:sp>
      <p:pic>
        <p:nvPicPr>
          <p:cNvPr id="5" name="図 4">
            <a:extLst>
              <a:ext uri="{FF2B5EF4-FFF2-40B4-BE49-F238E27FC236}">
                <a16:creationId xmlns:a16="http://schemas.microsoft.com/office/drawing/2014/main" id="{A604FC1D-59C8-EBF8-9A78-AF2AB44101EA}"/>
              </a:ext>
            </a:extLst>
          </p:cNvPr>
          <p:cNvPicPr>
            <a:picLocks noChangeAspect="1"/>
          </p:cNvPicPr>
          <p:nvPr/>
        </p:nvPicPr>
        <p:blipFill>
          <a:blip r:embed="rId3"/>
          <a:stretch>
            <a:fillRect/>
          </a:stretch>
        </p:blipFill>
        <p:spPr>
          <a:xfrm>
            <a:off x="1283961" y="1207167"/>
            <a:ext cx="3525572" cy="2350668"/>
          </a:xfrm>
          <a:prstGeom prst="rect">
            <a:avLst/>
          </a:prstGeom>
        </p:spPr>
      </p:pic>
      <p:pic>
        <p:nvPicPr>
          <p:cNvPr id="9" name="図 8">
            <a:extLst>
              <a:ext uri="{FF2B5EF4-FFF2-40B4-BE49-F238E27FC236}">
                <a16:creationId xmlns:a16="http://schemas.microsoft.com/office/drawing/2014/main" id="{A7559A5B-A4BD-5234-18E0-9EB3368A53CF}"/>
              </a:ext>
            </a:extLst>
          </p:cNvPr>
          <p:cNvPicPr>
            <a:picLocks noChangeAspect="1"/>
          </p:cNvPicPr>
          <p:nvPr/>
        </p:nvPicPr>
        <p:blipFill>
          <a:blip r:embed="rId4"/>
          <a:stretch>
            <a:fillRect/>
          </a:stretch>
        </p:blipFill>
        <p:spPr>
          <a:xfrm>
            <a:off x="4290839" y="1245514"/>
            <a:ext cx="3520486" cy="2347277"/>
          </a:xfrm>
          <a:prstGeom prst="rect">
            <a:avLst/>
          </a:prstGeom>
        </p:spPr>
      </p:pic>
      <p:pic>
        <p:nvPicPr>
          <p:cNvPr id="10" name="図 9">
            <a:extLst>
              <a:ext uri="{FF2B5EF4-FFF2-40B4-BE49-F238E27FC236}">
                <a16:creationId xmlns:a16="http://schemas.microsoft.com/office/drawing/2014/main" id="{5D6B56A1-7A16-1286-6A12-C65F82847718}"/>
              </a:ext>
            </a:extLst>
          </p:cNvPr>
          <p:cNvPicPr>
            <a:picLocks noChangeAspect="1"/>
          </p:cNvPicPr>
          <p:nvPr/>
        </p:nvPicPr>
        <p:blipFill>
          <a:blip r:embed="rId5"/>
          <a:stretch>
            <a:fillRect/>
          </a:stretch>
        </p:blipFill>
        <p:spPr>
          <a:xfrm>
            <a:off x="7297717" y="1284146"/>
            <a:ext cx="3520486" cy="2346992"/>
          </a:xfrm>
          <a:prstGeom prst="rect">
            <a:avLst/>
          </a:prstGeom>
        </p:spPr>
      </p:pic>
      <p:pic>
        <p:nvPicPr>
          <p:cNvPr id="6" name="図 5">
            <a:extLst>
              <a:ext uri="{FF2B5EF4-FFF2-40B4-BE49-F238E27FC236}">
                <a16:creationId xmlns:a16="http://schemas.microsoft.com/office/drawing/2014/main" id="{BFE09283-966A-1035-4D9E-C58FC5652391}"/>
              </a:ext>
            </a:extLst>
          </p:cNvPr>
          <p:cNvPicPr>
            <a:picLocks noChangeAspect="1"/>
          </p:cNvPicPr>
          <p:nvPr/>
        </p:nvPicPr>
        <p:blipFill>
          <a:blip r:embed="rId6"/>
          <a:stretch>
            <a:fillRect/>
          </a:stretch>
        </p:blipFill>
        <p:spPr>
          <a:xfrm>
            <a:off x="3188773" y="1276538"/>
            <a:ext cx="1102066" cy="304380"/>
          </a:xfrm>
          <a:prstGeom prst="rect">
            <a:avLst/>
          </a:prstGeom>
        </p:spPr>
      </p:pic>
      <p:pic>
        <p:nvPicPr>
          <p:cNvPr id="8" name="図 7">
            <a:extLst>
              <a:ext uri="{FF2B5EF4-FFF2-40B4-BE49-F238E27FC236}">
                <a16:creationId xmlns:a16="http://schemas.microsoft.com/office/drawing/2014/main" id="{5DEABE8C-84C1-B2BF-F94B-AA50FDE2D40F}"/>
              </a:ext>
            </a:extLst>
          </p:cNvPr>
          <p:cNvPicPr>
            <a:picLocks noChangeAspect="1"/>
          </p:cNvPicPr>
          <p:nvPr/>
        </p:nvPicPr>
        <p:blipFill>
          <a:blip r:embed="rId7"/>
          <a:stretch>
            <a:fillRect/>
          </a:stretch>
        </p:blipFill>
        <p:spPr>
          <a:xfrm>
            <a:off x="9310662" y="1276538"/>
            <a:ext cx="1102066" cy="304380"/>
          </a:xfrm>
          <a:prstGeom prst="rect">
            <a:avLst/>
          </a:prstGeom>
        </p:spPr>
      </p:pic>
      <p:pic>
        <p:nvPicPr>
          <p:cNvPr id="11" name="図 10">
            <a:extLst>
              <a:ext uri="{FF2B5EF4-FFF2-40B4-BE49-F238E27FC236}">
                <a16:creationId xmlns:a16="http://schemas.microsoft.com/office/drawing/2014/main" id="{14105E00-A8D7-E5E2-18D0-F7CBCABCDEDA}"/>
              </a:ext>
            </a:extLst>
          </p:cNvPr>
          <p:cNvPicPr>
            <a:picLocks noChangeAspect="1"/>
          </p:cNvPicPr>
          <p:nvPr/>
        </p:nvPicPr>
        <p:blipFill>
          <a:blip r:embed="rId8"/>
          <a:stretch>
            <a:fillRect/>
          </a:stretch>
        </p:blipFill>
        <p:spPr>
          <a:xfrm>
            <a:off x="6444271" y="1276538"/>
            <a:ext cx="1102066" cy="304380"/>
          </a:xfrm>
          <a:prstGeom prst="rect">
            <a:avLst/>
          </a:prstGeom>
        </p:spPr>
      </p:pic>
      <p:sp>
        <p:nvSpPr>
          <p:cNvPr id="12" name="コンテンツ プレースホルダー 2">
            <a:extLst>
              <a:ext uri="{FF2B5EF4-FFF2-40B4-BE49-F238E27FC236}">
                <a16:creationId xmlns:a16="http://schemas.microsoft.com/office/drawing/2014/main" id="{4160C8F7-AE91-0B55-9576-9EFEB737EDD0}"/>
              </a:ext>
            </a:extLst>
          </p:cNvPr>
          <p:cNvSpPr txBox="1">
            <a:spLocks/>
          </p:cNvSpPr>
          <p:nvPr/>
        </p:nvSpPr>
        <p:spPr>
          <a:xfrm>
            <a:off x="570064" y="1931215"/>
            <a:ext cx="8478938" cy="5230158"/>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6600"/>
              <a:t>よう修正</a:t>
            </a:r>
            <a:endParaRPr lang="en-US" altLang="ja-JP" sz="6600" dirty="0"/>
          </a:p>
          <a:p>
            <a:pPr marL="0" indent="0">
              <a:lnSpc>
                <a:spcPct val="100000"/>
              </a:lnSpc>
              <a:buFont typeface="Arial" panose="020B0604020202020204" pitchFamily="34" charset="0"/>
              <a:buNone/>
            </a:pPr>
            <a:endParaRPr lang="en-US" altLang="ja-JP" sz="6600" dirty="0"/>
          </a:p>
          <a:p>
            <a:pPr marL="0" indent="0">
              <a:lnSpc>
                <a:spcPct val="100000"/>
              </a:lnSpc>
              <a:buFont typeface="Arial" panose="020B0604020202020204" pitchFamily="34" charset="0"/>
              <a:buNone/>
            </a:pPr>
            <a:r>
              <a:rPr lang="ja-JP" altLang="en-US" sz="6600"/>
              <a:t>角度の違いの意味</a:t>
            </a:r>
            <a:endParaRPr lang="en-US" altLang="ja-JP" sz="6600" dirty="0"/>
          </a:p>
        </p:txBody>
      </p:sp>
    </p:spTree>
    <p:extLst>
      <p:ext uri="{BB962C8B-B14F-4D97-AF65-F5344CB8AC3E}">
        <p14:creationId xmlns:p14="http://schemas.microsoft.com/office/powerpoint/2010/main" val="142330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lang="ja-JP" altLang="en-US">
                <a:solidFill>
                  <a:schemeClr val="bg1"/>
                </a:solidFill>
              </a:rPr>
              <a:t>まとめ</a:t>
            </a:r>
            <a:endParaRPr kumimoji="1" lang="ja-JP" altLang="en-US">
              <a:solidFill>
                <a:schemeClr val="bg1"/>
              </a:solidFill>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1177636" y="1804086"/>
            <a:ext cx="9836728" cy="4482354"/>
          </a:xfrm>
        </p:spPr>
        <p:txBody>
          <a:bodyPr>
            <a:normAutofit/>
          </a:bodyPr>
          <a:lstStyle/>
          <a:p>
            <a:pPr marL="0" indent="0">
              <a:lnSpc>
                <a:spcPct val="100000"/>
              </a:lnSpc>
              <a:buNone/>
            </a:pPr>
            <a:r>
              <a:rPr lang="ja-JP" altLang="en-US" sz="2400"/>
              <a:t>測地線方程式と光の条件を用いて、光の軌道が満たすべき微分方程式を導出した。</a:t>
            </a:r>
            <a:endParaRPr lang="en-US" altLang="ja-JP" sz="2400" dirty="0"/>
          </a:p>
          <a:p>
            <a:pPr marL="0" indent="0">
              <a:lnSpc>
                <a:spcPct val="100000"/>
              </a:lnSpc>
              <a:buNone/>
            </a:pPr>
            <a:endParaRPr lang="en-US" altLang="ja-JP" sz="2400" dirty="0"/>
          </a:p>
          <a:p>
            <a:pPr marL="0" indent="0">
              <a:lnSpc>
                <a:spcPct val="100000"/>
              </a:lnSpc>
              <a:buNone/>
            </a:pPr>
            <a:r>
              <a:rPr lang="ja-JP" altLang="en-US" sz="2400"/>
              <a:t>導出した微分方程式から、ブハダール時空における降着円盤の像を作成した。</a:t>
            </a:r>
            <a:endParaRPr lang="en-US" altLang="ja-JP" sz="2400" dirty="0"/>
          </a:p>
          <a:p>
            <a:pPr marL="0" indent="0">
              <a:lnSpc>
                <a:spcPct val="100000"/>
              </a:lnSpc>
              <a:buNone/>
            </a:pPr>
            <a:endParaRPr lang="en-US" altLang="ja-JP" sz="2400" dirty="0"/>
          </a:p>
          <a:p>
            <a:pPr marL="0" indent="0">
              <a:lnSpc>
                <a:spcPct val="100000"/>
              </a:lnSpc>
              <a:buNone/>
            </a:pPr>
            <a:r>
              <a:rPr lang="ja-JP" altLang="en-US" sz="2400"/>
              <a:t>作成した像とシュバルツシルト時空の像を比較することで、時空構造の違いが像にどのような変化を与えるかを考察した。</a:t>
            </a:r>
            <a:endParaRPr lang="en-US" altLang="ja-JP" sz="2400" dirty="0"/>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15</a:t>
            </a:fld>
            <a:r>
              <a:rPr lang="en-US" dirty="0"/>
              <a:t>/n</a:t>
            </a:r>
          </a:p>
        </p:txBody>
      </p:sp>
    </p:spTree>
    <p:extLst>
      <p:ext uri="{BB962C8B-B14F-4D97-AF65-F5344CB8AC3E}">
        <p14:creationId xmlns:p14="http://schemas.microsoft.com/office/powerpoint/2010/main" val="39997056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lang="ja-JP" altLang="en-US">
                <a:solidFill>
                  <a:schemeClr val="bg1"/>
                </a:solidFill>
              </a:rPr>
              <a:t>導入</a:t>
            </a:r>
            <a:endParaRPr kumimoji="1" lang="ja-JP" altLang="en-US">
              <a:solidFill>
                <a:schemeClr val="bg1"/>
              </a:solidFill>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1177636" y="2369127"/>
            <a:ext cx="9836727" cy="2937164"/>
          </a:xfrm>
        </p:spPr>
        <p:txBody>
          <a:bodyPr>
            <a:normAutofit/>
          </a:bodyPr>
          <a:lstStyle/>
          <a:p>
            <a:pPr marL="0" indent="0">
              <a:lnSpc>
                <a:spcPct val="100000"/>
              </a:lnSpc>
              <a:buNone/>
            </a:pPr>
            <a:r>
              <a:rPr lang="ja-JP" altLang="en-US" sz="2400"/>
              <a:t>大輪講の発表では、ブラックホールが作るとされる時空である　　</a:t>
            </a:r>
            <a:r>
              <a:rPr lang="ja-JP" altLang="en-US" sz="2400">
                <a:solidFill>
                  <a:srgbClr val="FF0000"/>
                </a:solidFill>
              </a:rPr>
              <a:t>シュバルツシルト時空</a:t>
            </a:r>
            <a:r>
              <a:rPr lang="ja-JP" altLang="en-US" sz="2400"/>
              <a:t>において、発光する円盤（降着円盤）がどのように観測されるかを考えた。</a:t>
            </a:r>
            <a:endParaRPr lang="en-US" altLang="ja-JP" sz="2400" dirty="0"/>
          </a:p>
          <a:p>
            <a:pPr marL="0" indent="0">
              <a:lnSpc>
                <a:spcPct val="100000"/>
              </a:lnSpc>
              <a:buNone/>
            </a:pPr>
            <a:endParaRPr lang="en-US" altLang="ja-JP" sz="2400" dirty="0"/>
          </a:p>
          <a:p>
            <a:pPr marL="0" indent="0">
              <a:lnSpc>
                <a:spcPct val="100000"/>
              </a:lnSpc>
              <a:buNone/>
            </a:pPr>
            <a:r>
              <a:rPr lang="ja-JP" altLang="en-US" sz="2400"/>
              <a:t>卒業研究では、中心とその付近に高密度のコアが分布しているような</a:t>
            </a:r>
            <a:r>
              <a:rPr lang="ja-JP" altLang="en-US" sz="2400">
                <a:solidFill>
                  <a:srgbClr val="FF0000"/>
                </a:solidFill>
              </a:rPr>
              <a:t>ブハダール時空</a:t>
            </a:r>
            <a:r>
              <a:rPr lang="ja-JP" altLang="en-US" sz="2400"/>
              <a:t>において降着円盤がどのように観測されるかを考えた。</a:t>
            </a:r>
            <a:endParaRPr lang="en-US" altLang="ja-JP" sz="2400" dirty="0"/>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2</a:t>
            </a:fld>
            <a:r>
              <a:rPr lang="en-US"/>
              <a:t>/n</a:t>
            </a:r>
            <a:endParaRPr lang="en-US" dirty="0"/>
          </a:p>
        </p:txBody>
      </p:sp>
    </p:spTree>
    <p:extLst>
      <p:ext uri="{BB962C8B-B14F-4D97-AF65-F5344CB8AC3E}">
        <p14:creationId xmlns:p14="http://schemas.microsoft.com/office/powerpoint/2010/main" val="3813147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kumimoji="1" lang="ja-JP" altLang="en-US">
                <a:solidFill>
                  <a:schemeClr val="bg1"/>
                </a:solidFill>
                <a:latin typeface="Hiragino Kaku Gothic Std W8" panose="020B0800000000000000" pitchFamily="34" charset="-128"/>
                <a:ea typeface="Hiragino Kaku Gothic Std W8" panose="020B0800000000000000" pitchFamily="34" charset="-128"/>
              </a:rPr>
              <a:t>本研究の意義</a:t>
            </a: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1177636" y="1884218"/>
            <a:ext cx="9836727" cy="3962400"/>
          </a:xfrm>
        </p:spPr>
        <p:txBody>
          <a:bodyPr>
            <a:normAutofit/>
          </a:bodyPr>
          <a:lstStyle/>
          <a:p>
            <a:pPr marL="0" indent="0">
              <a:lnSpc>
                <a:spcPct val="100000"/>
              </a:lnSpc>
              <a:buNone/>
            </a:pPr>
            <a:r>
              <a:rPr lang="ja-JP" altLang="en-US" sz="2400"/>
              <a:t>シュバルツシルト時空には以下の性質があった</a:t>
            </a:r>
            <a:endParaRPr lang="en-US" altLang="ja-JP" sz="2400" dirty="0"/>
          </a:p>
          <a:p>
            <a:pPr marL="0" indent="0">
              <a:lnSpc>
                <a:spcPct val="100000"/>
              </a:lnSpc>
              <a:buNone/>
            </a:pPr>
            <a:r>
              <a:rPr lang="en-US" altLang="ja-JP" sz="2400" dirty="0"/>
              <a:t>	</a:t>
            </a:r>
            <a:r>
              <a:rPr lang="ja-JP" altLang="en-US" sz="2400"/>
              <a:t>・静的で球対称であり、漸近的に平坦な時空に近づく</a:t>
            </a:r>
            <a:endParaRPr lang="en-US" altLang="ja-JP" sz="2400" dirty="0"/>
          </a:p>
          <a:p>
            <a:pPr marL="0" indent="0">
              <a:lnSpc>
                <a:spcPct val="100000"/>
              </a:lnSpc>
              <a:buNone/>
            </a:pPr>
            <a:r>
              <a:rPr lang="en-US" altLang="ja-JP" sz="2400" dirty="0"/>
              <a:t>	</a:t>
            </a:r>
            <a:r>
              <a:rPr lang="ja-JP" altLang="en-US" sz="2400"/>
              <a:t>・中心に曲率特異点を持つ（中心で曲率が発散する）</a:t>
            </a:r>
            <a:endParaRPr lang="en-US" altLang="ja-JP" sz="2400" dirty="0"/>
          </a:p>
          <a:p>
            <a:pPr marL="0" indent="0">
              <a:lnSpc>
                <a:spcPct val="100000"/>
              </a:lnSpc>
              <a:buNone/>
            </a:pPr>
            <a:r>
              <a:rPr lang="en-US" altLang="ja-JP" sz="2400" dirty="0"/>
              <a:t>	</a:t>
            </a:r>
            <a:r>
              <a:rPr lang="ja-JP" altLang="en-US" sz="2400"/>
              <a:t>・シュバルツシルト半径がホライズンとなる</a:t>
            </a:r>
            <a:endParaRPr lang="en-US" altLang="ja-JP" sz="2400" dirty="0"/>
          </a:p>
          <a:p>
            <a:pPr marL="0" indent="0">
              <a:lnSpc>
                <a:spcPct val="100000"/>
              </a:lnSpc>
              <a:buNone/>
            </a:pPr>
            <a:endParaRPr lang="en-US" altLang="ja-JP" sz="2400" dirty="0"/>
          </a:p>
          <a:p>
            <a:pPr marL="0" indent="0">
              <a:lnSpc>
                <a:spcPct val="100000"/>
              </a:lnSpc>
              <a:buNone/>
            </a:pPr>
            <a:r>
              <a:rPr lang="ja-JP" altLang="en-US" sz="2400"/>
              <a:t>これに対しブハダール時空は、曲率特異点やホライズンを持たない</a:t>
            </a:r>
            <a:endParaRPr lang="en-US" altLang="ja-JP" sz="2400" dirty="0"/>
          </a:p>
          <a:p>
            <a:pPr marL="0" indent="0">
              <a:lnSpc>
                <a:spcPct val="100000"/>
              </a:lnSpc>
              <a:buNone/>
            </a:pPr>
            <a:r>
              <a:rPr lang="en-US" altLang="ja-JP" sz="2400" dirty="0"/>
              <a:t>”</a:t>
            </a:r>
            <a:r>
              <a:rPr lang="ja-JP" altLang="en-US" sz="2400"/>
              <a:t>自然な</a:t>
            </a:r>
            <a:r>
              <a:rPr lang="en-US" altLang="ja-JP" sz="2400" dirty="0"/>
              <a:t>”</a:t>
            </a:r>
            <a:r>
              <a:rPr lang="ja-JP" altLang="en-US" sz="2400"/>
              <a:t>時空であり、この時空における降着円盤の像を考えることは重要である。</a:t>
            </a:r>
            <a:r>
              <a:rPr lang="ja-JP" altLang="en-US" sz="2400">
                <a:solidFill>
                  <a:srgbClr val="FF0000"/>
                </a:solidFill>
              </a:rPr>
              <a:t>ここ検討</a:t>
            </a:r>
            <a:endParaRPr lang="en-US" altLang="ja-JP" sz="2400" dirty="0">
              <a:solidFill>
                <a:srgbClr val="FF0000"/>
              </a:solidFill>
            </a:endParaRPr>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3</a:t>
            </a:fld>
            <a:r>
              <a:rPr lang="en-US"/>
              <a:t>/n</a:t>
            </a:r>
            <a:endParaRPr lang="en-US" dirty="0"/>
          </a:p>
        </p:txBody>
      </p:sp>
      <p:sp>
        <p:nvSpPr>
          <p:cNvPr id="5" name="コンテンツ プレースホルダー 2">
            <a:extLst>
              <a:ext uri="{FF2B5EF4-FFF2-40B4-BE49-F238E27FC236}">
                <a16:creationId xmlns:a16="http://schemas.microsoft.com/office/drawing/2014/main" id="{D412138B-BBF5-A61F-FA05-93C71E60EFFA}"/>
              </a:ext>
            </a:extLst>
          </p:cNvPr>
          <p:cNvSpPr txBox="1">
            <a:spLocks/>
          </p:cNvSpPr>
          <p:nvPr/>
        </p:nvSpPr>
        <p:spPr>
          <a:xfrm>
            <a:off x="1105010" y="1557929"/>
            <a:ext cx="8953390" cy="5230158"/>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6600"/>
              <a:t>よう修正</a:t>
            </a:r>
            <a:endParaRPr lang="en-US" altLang="ja-JP" sz="6600" dirty="0"/>
          </a:p>
          <a:p>
            <a:pPr marL="0" indent="0">
              <a:lnSpc>
                <a:spcPct val="100000"/>
              </a:lnSpc>
              <a:buFont typeface="Arial" panose="020B0604020202020204" pitchFamily="34" charset="0"/>
              <a:buNone/>
            </a:pPr>
            <a:r>
              <a:rPr lang="en-US" altLang="ja-JP" sz="6600" dirty="0"/>
              <a:t>b </a:t>
            </a:r>
            <a:r>
              <a:rPr lang="ja-JP" altLang="en-US" sz="6600"/>
              <a:t>と　ラグランジュ</a:t>
            </a:r>
            <a:endParaRPr lang="en-US" altLang="ja-JP" sz="6600" dirty="0"/>
          </a:p>
        </p:txBody>
      </p:sp>
    </p:spTree>
    <p:extLst>
      <p:ext uri="{BB962C8B-B14F-4D97-AF65-F5344CB8AC3E}">
        <p14:creationId xmlns:p14="http://schemas.microsoft.com/office/powerpoint/2010/main" val="27464117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21" name="図 20">
            <a:extLst>
              <a:ext uri="{FF2B5EF4-FFF2-40B4-BE49-F238E27FC236}">
                <a16:creationId xmlns:a16="http://schemas.microsoft.com/office/drawing/2014/main" id="{892FD2C6-408E-F2D3-1775-AA8068A6A381}"/>
              </a:ext>
            </a:extLst>
          </p:cNvPr>
          <p:cNvPicPr>
            <a:picLocks noChangeAspect="1"/>
          </p:cNvPicPr>
          <p:nvPr/>
        </p:nvPicPr>
        <p:blipFill>
          <a:blip r:embed="rId3"/>
          <a:stretch>
            <a:fillRect/>
          </a:stretch>
        </p:blipFill>
        <p:spPr>
          <a:xfrm>
            <a:off x="1471310" y="2238420"/>
            <a:ext cx="9072189" cy="1487387"/>
          </a:xfrm>
          <a:prstGeom prst="rect">
            <a:avLst/>
          </a:prstGeom>
        </p:spPr>
      </p:pic>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lang="ja-JP" altLang="en-US">
                <a:solidFill>
                  <a:schemeClr val="bg1"/>
                </a:solidFill>
              </a:rPr>
              <a:t>ブハダール時空</a:t>
            </a:r>
            <a:endParaRPr kumimoji="1" lang="ja-JP" altLang="en-US">
              <a:solidFill>
                <a:schemeClr val="bg1"/>
              </a:solidFill>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1177636" y="1654389"/>
            <a:ext cx="9836727" cy="4409527"/>
          </a:xfrm>
        </p:spPr>
        <p:txBody>
          <a:bodyPr>
            <a:normAutofit/>
          </a:bodyPr>
          <a:lstStyle/>
          <a:p>
            <a:pPr marL="0" indent="0">
              <a:lnSpc>
                <a:spcPct val="100000"/>
              </a:lnSpc>
              <a:buNone/>
            </a:pPr>
            <a:r>
              <a:rPr lang="ja-JP" altLang="en-US" sz="2400"/>
              <a:t>ブハダール時空の線素は以下のように与えられる</a:t>
            </a:r>
            <a:endParaRPr lang="en-US" altLang="ja-JP" sz="2400" dirty="0"/>
          </a:p>
          <a:p>
            <a:pPr marL="0" indent="0">
              <a:lnSpc>
                <a:spcPct val="100000"/>
              </a:lnSpc>
              <a:buNone/>
            </a:pPr>
            <a:endParaRPr lang="en-US" altLang="ja-JP" sz="2400" dirty="0"/>
          </a:p>
          <a:p>
            <a:pPr marL="0" indent="0">
              <a:lnSpc>
                <a:spcPct val="100000"/>
              </a:lnSpc>
              <a:buNone/>
            </a:pPr>
            <a:endParaRPr lang="en-US" altLang="ja-JP" sz="2400" dirty="0"/>
          </a:p>
          <a:p>
            <a:pPr marL="0" indent="0">
              <a:lnSpc>
                <a:spcPct val="100000"/>
              </a:lnSpc>
              <a:buNone/>
            </a:pPr>
            <a:endParaRPr lang="en-US" altLang="ja-JP" sz="2400" dirty="0"/>
          </a:p>
          <a:p>
            <a:pPr marL="0" indent="0">
              <a:lnSpc>
                <a:spcPct val="100000"/>
              </a:lnSpc>
              <a:buNone/>
            </a:pPr>
            <a:endParaRPr lang="en-US" altLang="ja-JP" sz="2400" dirty="0"/>
          </a:p>
          <a:p>
            <a:pPr marL="0" indent="0">
              <a:lnSpc>
                <a:spcPct val="100000"/>
              </a:lnSpc>
              <a:buNone/>
            </a:pPr>
            <a:r>
              <a:rPr lang="ja-JP" altLang="en-US" sz="2400"/>
              <a:t>この時空は球対称なので、光の軌道はひとつの赤道面に囚われる。</a:t>
            </a:r>
            <a:endParaRPr lang="en-US" altLang="ja-JP" sz="2400" dirty="0"/>
          </a:p>
          <a:p>
            <a:pPr marL="0" indent="0">
              <a:lnSpc>
                <a:spcPct val="100000"/>
              </a:lnSpc>
              <a:buNone/>
            </a:pPr>
            <a:r>
              <a:rPr lang="ja-JP" altLang="en-US" sz="2400"/>
              <a:t>これを加味すると、光子の運動の作用はパラメータ　　を用いて下のように書ける</a:t>
            </a:r>
            <a:endParaRPr lang="en-US" altLang="ja-JP" sz="2400" dirty="0"/>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4</a:t>
            </a:fld>
            <a:r>
              <a:rPr lang="en-US"/>
              <a:t>/n</a:t>
            </a:r>
            <a:endParaRPr lang="en-US" dirty="0"/>
          </a:p>
        </p:txBody>
      </p:sp>
      <p:pic>
        <p:nvPicPr>
          <p:cNvPr id="5" name="図 4">
            <a:extLst>
              <a:ext uri="{FF2B5EF4-FFF2-40B4-BE49-F238E27FC236}">
                <a16:creationId xmlns:a16="http://schemas.microsoft.com/office/drawing/2014/main" id="{A026E763-7A13-302D-7F0E-B8EA6E4203C2}"/>
              </a:ext>
            </a:extLst>
          </p:cNvPr>
          <p:cNvPicPr>
            <a:picLocks noChangeAspect="1"/>
          </p:cNvPicPr>
          <p:nvPr/>
        </p:nvPicPr>
        <p:blipFill>
          <a:blip r:embed="rId4"/>
          <a:stretch>
            <a:fillRect/>
          </a:stretch>
        </p:blipFill>
        <p:spPr>
          <a:xfrm>
            <a:off x="1460778" y="7319713"/>
            <a:ext cx="5042727" cy="2189235"/>
          </a:xfrm>
          <a:prstGeom prst="rect">
            <a:avLst/>
          </a:prstGeom>
        </p:spPr>
      </p:pic>
      <p:pic>
        <p:nvPicPr>
          <p:cNvPr id="14" name="図 13">
            <a:extLst>
              <a:ext uri="{FF2B5EF4-FFF2-40B4-BE49-F238E27FC236}">
                <a16:creationId xmlns:a16="http://schemas.microsoft.com/office/drawing/2014/main" id="{ADB3BBB8-3B35-70F4-412C-2826FD40CFDC}"/>
              </a:ext>
            </a:extLst>
          </p:cNvPr>
          <p:cNvPicPr>
            <a:picLocks noChangeAspect="1"/>
          </p:cNvPicPr>
          <p:nvPr/>
        </p:nvPicPr>
        <p:blipFill>
          <a:blip r:embed="rId5"/>
          <a:stretch>
            <a:fillRect/>
          </a:stretch>
        </p:blipFill>
        <p:spPr>
          <a:xfrm>
            <a:off x="8459990" y="4509179"/>
            <a:ext cx="241405" cy="304380"/>
          </a:xfrm>
          <a:prstGeom prst="rect">
            <a:avLst/>
          </a:prstGeom>
        </p:spPr>
      </p:pic>
      <p:pic>
        <p:nvPicPr>
          <p:cNvPr id="16" name="図 15">
            <a:extLst>
              <a:ext uri="{FF2B5EF4-FFF2-40B4-BE49-F238E27FC236}">
                <a16:creationId xmlns:a16="http://schemas.microsoft.com/office/drawing/2014/main" id="{469FE279-393E-7CAD-3872-34800E79415D}"/>
              </a:ext>
            </a:extLst>
          </p:cNvPr>
          <p:cNvPicPr>
            <a:picLocks noChangeAspect="1"/>
          </p:cNvPicPr>
          <p:nvPr/>
        </p:nvPicPr>
        <p:blipFill>
          <a:blip r:embed="rId6"/>
          <a:stretch>
            <a:fillRect/>
          </a:stretch>
        </p:blipFill>
        <p:spPr>
          <a:xfrm>
            <a:off x="1393696" y="5406581"/>
            <a:ext cx="9404604" cy="763014"/>
          </a:xfrm>
          <a:prstGeom prst="rect">
            <a:avLst/>
          </a:prstGeom>
        </p:spPr>
      </p:pic>
      <p:sp>
        <p:nvSpPr>
          <p:cNvPr id="17" name="コンテンツ プレースホルダー 2">
            <a:extLst>
              <a:ext uri="{FF2B5EF4-FFF2-40B4-BE49-F238E27FC236}">
                <a16:creationId xmlns:a16="http://schemas.microsoft.com/office/drawing/2014/main" id="{69799631-976E-CF63-E213-D12D336E4C17}"/>
              </a:ext>
            </a:extLst>
          </p:cNvPr>
          <p:cNvSpPr txBox="1">
            <a:spLocks/>
          </p:cNvSpPr>
          <p:nvPr/>
        </p:nvSpPr>
        <p:spPr>
          <a:xfrm>
            <a:off x="5415261" y="2945866"/>
            <a:ext cx="6292708" cy="57625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n-US" altLang="ja-JP" sz="2400" dirty="0">
                <a:solidFill>
                  <a:srgbClr val="FF0000"/>
                </a:solidFill>
              </a:rPr>
              <a:t>: </a:t>
            </a:r>
            <a:r>
              <a:rPr lang="ja-JP" altLang="en-US" sz="2400">
                <a:solidFill>
                  <a:srgbClr val="FF0000"/>
                </a:solidFill>
              </a:rPr>
              <a:t>質量集中の度合い（コンパクトネス）</a:t>
            </a:r>
            <a:endParaRPr lang="en-US" altLang="ja-JP" sz="2400" dirty="0">
              <a:solidFill>
                <a:srgbClr val="FF0000"/>
              </a:solidFill>
            </a:endParaRPr>
          </a:p>
        </p:txBody>
      </p:sp>
      <p:pic>
        <p:nvPicPr>
          <p:cNvPr id="18" name="図 17">
            <a:extLst>
              <a:ext uri="{FF2B5EF4-FFF2-40B4-BE49-F238E27FC236}">
                <a16:creationId xmlns:a16="http://schemas.microsoft.com/office/drawing/2014/main" id="{6B8E1916-6B65-58DA-1B26-60B0E5EFA7D4}"/>
              </a:ext>
            </a:extLst>
          </p:cNvPr>
          <p:cNvPicPr>
            <a:picLocks noChangeAspect="1"/>
          </p:cNvPicPr>
          <p:nvPr/>
        </p:nvPicPr>
        <p:blipFill>
          <a:blip r:embed="rId7"/>
          <a:stretch>
            <a:fillRect/>
          </a:stretch>
        </p:blipFill>
        <p:spPr>
          <a:xfrm>
            <a:off x="5039853" y="3048743"/>
            <a:ext cx="266701" cy="266701"/>
          </a:xfrm>
          <a:prstGeom prst="rect">
            <a:avLst/>
          </a:prstGeom>
        </p:spPr>
      </p:pic>
      <p:pic>
        <p:nvPicPr>
          <p:cNvPr id="10" name="図 9">
            <a:extLst>
              <a:ext uri="{FF2B5EF4-FFF2-40B4-BE49-F238E27FC236}">
                <a16:creationId xmlns:a16="http://schemas.microsoft.com/office/drawing/2014/main" id="{BC910B93-B043-BA18-A505-61C2D9B0C975}"/>
              </a:ext>
            </a:extLst>
          </p:cNvPr>
          <p:cNvPicPr>
            <a:picLocks noChangeAspect="1"/>
          </p:cNvPicPr>
          <p:nvPr/>
        </p:nvPicPr>
        <p:blipFill>
          <a:blip r:embed="rId8"/>
          <a:stretch>
            <a:fillRect/>
          </a:stretch>
        </p:blipFill>
        <p:spPr>
          <a:xfrm>
            <a:off x="10682328" y="1778629"/>
            <a:ext cx="900908" cy="310658"/>
          </a:xfrm>
          <a:prstGeom prst="rect">
            <a:avLst/>
          </a:prstGeom>
        </p:spPr>
      </p:pic>
      <p:pic>
        <p:nvPicPr>
          <p:cNvPr id="11" name="図 10">
            <a:extLst>
              <a:ext uri="{FF2B5EF4-FFF2-40B4-BE49-F238E27FC236}">
                <a16:creationId xmlns:a16="http://schemas.microsoft.com/office/drawing/2014/main" id="{DA8DF982-1D1B-EF72-3886-6B2BBBB9048B}"/>
              </a:ext>
            </a:extLst>
          </p:cNvPr>
          <p:cNvPicPr>
            <a:picLocks noChangeAspect="1"/>
          </p:cNvPicPr>
          <p:nvPr/>
        </p:nvPicPr>
        <p:blipFill>
          <a:blip r:embed="rId9"/>
          <a:stretch>
            <a:fillRect/>
          </a:stretch>
        </p:blipFill>
        <p:spPr>
          <a:xfrm>
            <a:off x="9771933" y="1292569"/>
            <a:ext cx="843215" cy="310658"/>
          </a:xfrm>
          <a:prstGeom prst="rect">
            <a:avLst/>
          </a:prstGeom>
        </p:spPr>
      </p:pic>
      <p:sp>
        <p:nvSpPr>
          <p:cNvPr id="12" name="コンテンツ プレースホルダー 2">
            <a:extLst>
              <a:ext uri="{FF2B5EF4-FFF2-40B4-BE49-F238E27FC236}">
                <a16:creationId xmlns:a16="http://schemas.microsoft.com/office/drawing/2014/main" id="{02336590-00BB-C592-8941-AFCA86CC135A}"/>
              </a:ext>
            </a:extLst>
          </p:cNvPr>
          <p:cNvSpPr txBox="1">
            <a:spLocks/>
          </p:cNvSpPr>
          <p:nvPr/>
        </p:nvSpPr>
        <p:spPr>
          <a:xfrm>
            <a:off x="8610600" y="1241406"/>
            <a:ext cx="2640601" cy="98473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2400"/>
              <a:t>光速度</a:t>
            </a:r>
            <a:endParaRPr lang="en-US" altLang="ja-JP" sz="2400" dirty="0"/>
          </a:p>
          <a:p>
            <a:pPr marL="0" indent="0">
              <a:lnSpc>
                <a:spcPct val="100000"/>
              </a:lnSpc>
              <a:buFont typeface="Arial" panose="020B0604020202020204" pitchFamily="34" charset="0"/>
              <a:buNone/>
            </a:pPr>
            <a:r>
              <a:rPr lang="ja-JP" altLang="en-US" sz="2400"/>
              <a:t>万有引力定数</a:t>
            </a:r>
            <a:endParaRPr lang="en-US" altLang="ja-JP" sz="2400" dirty="0"/>
          </a:p>
        </p:txBody>
      </p:sp>
      <p:sp>
        <p:nvSpPr>
          <p:cNvPr id="23" name="コンテンツ プレースホルダー 2">
            <a:extLst>
              <a:ext uri="{FF2B5EF4-FFF2-40B4-BE49-F238E27FC236}">
                <a16:creationId xmlns:a16="http://schemas.microsoft.com/office/drawing/2014/main" id="{101FC32E-9780-59F8-0998-0AE10B3F8E7B}"/>
              </a:ext>
            </a:extLst>
          </p:cNvPr>
          <p:cNvSpPr txBox="1">
            <a:spLocks/>
          </p:cNvSpPr>
          <p:nvPr/>
        </p:nvSpPr>
        <p:spPr>
          <a:xfrm>
            <a:off x="5415261" y="3425726"/>
            <a:ext cx="6292708" cy="57625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n-US" altLang="ja-JP" sz="2400" dirty="0"/>
              <a:t>: </a:t>
            </a:r>
            <a:r>
              <a:rPr lang="ja-JP" altLang="en-US" sz="2400"/>
              <a:t>全質量</a:t>
            </a:r>
            <a:endParaRPr lang="en-US" altLang="ja-JP" sz="2400" dirty="0"/>
          </a:p>
        </p:txBody>
      </p:sp>
      <p:pic>
        <p:nvPicPr>
          <p:cNvPr id="25" name="図 24">
            <a:extLst>
              <a:ext uri="{FF2B5EF4-FFF2-40B4-BE49-F238E27FC236}">
                <a16:creationId xmlns:a16="http://schemas.microsoft.com/office/drawing/2014/main" id="{341161DC-979F-2B7E-C4F2-82E91AD1F5B5}"/>
              </a:ext>
            </a:extLst>
          </p:cNvPr>
          <p:cNvPicPr>
            <a:picLocks noChangeAspect="1"/>
          </p:cNvPicPr>
          <p:nvPr/>
        </p:nvPicPr>
        <p:blipFill>
          <a:blip r:embed="rId10"/>
          <a:stretch>
            <a:fillRect/>
          </a:stretch>
        </p:blipFill>
        <p:spPr>
          <a:xfrm>
            <a:off x="5034261" y="3512477"/>
            <a:ext cx="381000" cy="283308"/>
          </a:xfrm>
          <a:prstGeom prst="rect">
            <a:avLst/>
          </a:prstGeom>
        </p:spPr>
      </p:pic>
      <p:sp>
        <p:nvSpPr>
          <p:cNvPr id="26" name="コンテンツ プレースホルダー 2">
            <a:extLst>
              <a:ext uri="{FF2B5EF4-FFF2-40B4-BE49-F238E27FC236}">
                <a16:creationId xmlns:a16="http://schemas.microsoft.com/office/drawing/2014/main" id="{EA7D9916-06F8-E0B2-0CED-97773B998541}"/>
              </a:ext>
            </a:extLst>
          </p:cNvPr>
          <p:cNvSpPr txBox="1">
            <a:spLocks/>
          </p:cNvSpPr>
          <p:nvPr/>
        </p:nvSpPr>
        <p:spPr>
          <a:xfrm>
            <a:off x="1105010" y="1557929"/>
            <a:ext cx="8883712" cy="5230158"/>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6600"/>
              <a:t>よう修正</a:t>
            </a:r>
            <a:endParaRPr lang="en-US" altLang="ja-JP" sz="6600" dirty="0"/>
          </a:p>
          <a:p>
            <a:pPr marL="0" indent="0">
              <a:lnSpc>
                <a:spcPct val="100000"/>
              </a:lnSpc>
              <a:buFont typeface="Arial" panose="020B0604020202020204" pitchFamily="34" charset="0"/>
              <a:buNone/>
            </a:pPr>
            <a:r>
              <a:rPr lang="ja-JP" altLang="en-US" sz="6600"/>
              <a:t>スライド分ける</a:t>
            </a:r>
            <a:endParaRPr lang="en-US" altLang="ja-JP" sz="6600" dirty="0"/>
          </a:p>
          <a:p>
            <a:pPr marL="0" indent="0">
              <a:lnSpc>
                <a:spcPct val="100000"/>
              </a:lnSpc>
              <a:buFont typeface="Arial" panose="020B0604020202020204" pitchFamily="34" charset="0"/>
              <a:buNone/>
            </a:pPr>
            <a:endParaRPr lang="en-US" altLang="ja-JP" sz="6600" dirty="0"/>
          </a:p>
          <a:p>
            <a:pPr marL="0" indent="0">
              <a:lnSpc>
                <a:spcPct val="100000"/>
              </a:lnSpc>
              <a:buFont typeface="Arial" panose="020B0604020202020204" pitchFamily="34" charset="0"/>
              <a:buNone/>
            </a:pPr>
            <a:r>
              <a:rPr lang="en-US" altLang="ja-JP" sz="6600" dirty="0"/>
              <a:t>A</a:t>
            </a:r>
            <a:r>
              <a:rPr lang="ja-JP" altLang="en-US" sz="6600"/>
              <a:t>の領域について書いておく</a:t>
            </a:r>
            <a:endParaRPr lang="en-US" altLang="ja-JP" sz="6600" dirty="0"/>
          </a:p>
        </p:txBody>
      </p:sp>
    </p:spTree>
    <p:extLst>
      <p:ext uri="{BB962C8B-B14F-4D97-AF65-F5344CB8AC3E}">
        <p14:creationId xmlns:p14="http://schemas.microsoft.com/office/powerpoint/2010/main" val="25861302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lang="ja-JP" altLang="en-US">
                <a:solidFill>
                  <a:schemeClr val="bg1"/>
                </a:solidFill>
              </a:rPr>
              <a:t>測地線方程式と光の条件</a:t>
            </a:r>
            <a:endParaRPr kumimoji="1" lang="ja-JP" altLang="en-US">
              <a:solidFill>
                <a:schemeClr val="bg1"/>
              </a:solidFill>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1177636" y="1362558"/>
            <a:ext cx="9836727" cy="3962400"/>
          </a:xfrm>
        </p:spPr>
        <p:txBody>
          <a:bodyPr>
            <a:normAutofit/>
          </a:bodyPr>
          <a:lstStyle/>
          <a:p>
            <a:pPr marL="0" indent="0">
              <a:lnSpc>
                <a:spcPct val="100000"/>
              </a:lnSpc>
              <a:buNone/>
            </a:pPr>
            <a:r>
              <a:rPr lang="ja-JP" altLang="en-US" sz="2400"/>
              <a:t>オイラーラグランジュ方程式より</a:t>
            </a:r>
            <a:r>
              <a:rPr lang="ja-JP" altLang="en-US" sz="2400">
                <a:solidFill>
                  <a:srgbClr val="FF0000"/>
                </a:solidFill>
              </a:rPr>
              <a:t>（＊式おかしい）</a:t>
            </a:r>
            <a:endParaRPr lang="en-US" altLang="ja-JP" sz="2400" dirty="0">
              <a:solidFill>
                <a:srgbClr val="FF0000"/>
              </a:solidFill>
            </a:endParaRPr>
          </a:p>
          <a:p>
            <a:pPr marL="0" indent="0">
              <a:lnSpc>
                <a:spcPct val="100000"/>
              </a:lnSpc>
              <a:buNone/>
            </a:pPr>
            <a:endParaRPr lang="en-US" altLang="ja-JP" sz="2400" dirty="0"/>
          </a:p>
          <a:p>
            <a:pPr marL="0" indent="0">
              <a:lnSpc>
                <a:spcPct val="100000"/>
              </a:lnSpc>
              <a:buNone/>
            </a:pPr>
            <a:endParaRPr lang="en-US" altLang="ja-JP" sz="2400" dirty="0"/>
          </a:p>
          <a:p>
            <a:pPr marL="0" indent="0">
              <a:lnSpc>
                <a:spcPct val="100000"/>
              </a:lnSpc>
              <a:buNone/>
            </a:pPr>
            <a:endParaRPr lang="en-US" altLang="ja-JP" sz="2400" dirty="0"/>
          </a:p>
          <a:p>
            <a:pPr marL="0" indent="0">
              <a:lnSpc>
                <a:spcPct val="100000"/>
              </a:lnSpc>
              <a:buNone/>
            </a:pPr>
            <a:endParaRPr lang="en-US" altLang="ja-JP" sz="2400" dirty="0"/>
          </a:p>
          <a:p>
            <a:pPr marL="0" indent="0">
              <a:lnSpc>
                <a:spcPct val="100000"/>
              </a:lnSpc>
              <a:buNone/>
            </a:pPr>
            <a:endParaRPr lang="en-US" altLang="ja-JP" sz="2400" dirty="0"/>
          </a:p>
          <a:p>
            <a:pPr marL="0" indent="0">
              <a:lnSpc>
                <a:spcPct val="100000"/>
              </a:lnSpc>
              <a:buNone/>
            </a:pPr>
            <a:r>
              <a:rPr lang="ja-JP" altLang="en-US" sz="2400"/>
              <a:t>光の条件　　　　　　　より</a:t>
            </a:r>
            <a:endParaRPr lang="en-US" altLang="ja-JP" sz="2400" dirty="0"/>
          </a:p>
          <a:p>
            <a:pPr marL="0" indent="0">
              <a:lnSpc>
                <a:spcPct val="100000"/>
              </a:lnSpc>
              <a:buNone/>
            </a:pPr>
            <a:endParaRPr lang="en-US" altLang="ja-JP" sz="2400" dirty="0"/>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5</a:t>
            </a:fld>
            <a:r>
              <a:rPr lang="en-US" dirty="0"/>
              <a:t>/n</a:t>
            </a:r>
          </a:p>
        </p:txBody>
      </p:sp>
      <p:pic>
        <p:nvPicPr>
          <p:cNvPr id="14" name="図 13">
            <a:extLst>
              <a:ext uri="{FF2B5EF4-FFF2-40B4-BE49-F238E27FC236}">
                <a16:creationId xmlns:a16="http://schemas.microsoft.com/office/drawing/2014/main" id="{05829966-C6D6-B942-D0E1-CB30E6EB4F9D}"/>
              </a:ext>
            </a:extLst>
          </p:cNvPr>
          <p:cNvPicPr>
            <a:picLocks noChangeAspect="1"/>
          </p:cNvPicPr>
          <p:nvPr/>
        </p:nvPicPr>
        <p:blipFill>
          <a:blip r:embed="rId3"/>
          <a:stretch>
            <a:fillRect/>
          </a:stretch>
        </p:blipFill>
        <p:spPr>
          <a:xfrm>
            <a:off x="2644963" y="3987921"/>
            <a:ext cx="1878102" cy="687755"/>
          </a:xfrm>
          <a:prstGeom prst="rect">
            <a:avLst/>
          </a:prstGeom>
        </p:spPr>
      </p:pic>
      <p:pic>
        <p:nvPicPr>
          <p:cNvPr id="15" name="図 14">
            <a:extLst>
              <a:ext uri="{FF2B5EF4-FFF2-40B4-BE49-F238E27FC236}">
                <a16:creationId xmlns:a16="http://schemas.microsoft.com/office/drawing/2014/main" id="{BEDF37A7-ECDE-E7D0-30AF-932FBC09AAA4}"/>
              </a:ext>
            </a:extLst>
          </p:cNvPr>
          <p:cNvPicPr>
            <a:picLocks noChangeAspect="1"/>
          </p:cNvPicPr>
          <p:nvPr/>
        </p:nvPicPr>
        <p:blipFill>
          <a:blip r:embed="rId4"/>
          <a:stretch>
            <a:fillRect/>
          </a:stretch>
        </p:blipFill>
        <p:spPr>
          <a:xfrm>
            <a:off x="2561090" y="7482142"/>
            <a:ext cx="6900139" cy="1656761"/>
          </a:xfrm>
          <a:prstGeom prst="rect">
            <a:avLst/>
          </a:prstGeom>
        </p:spPr>
      </p:pic>
      <p:pic>
        <p:nvPicPr>
          <p:cNvPr id="16" name="図 15">
            <a:extLst>
              <a:ext uri="{FF2B5EF4-FFF2-40B4-BE49-F238E27FC236}">
                <a16:creationId xmlns:a16="http://schemas.microsoft.com/office/drawing/2014/main" id="{69BF780C-EEB0-DC91-A084-99FE635F0DCB}"/>
              </a:ext>
            </a:extLst>
          </p:cNvPr>
          <p:cNvPicPr>
            <a:picLocks noChangeAspect="1"/>
          </p:cNvPicPr>
          <p:nvPr/>
        </p:nvPicPr>
        <p:blipFill>
          <a:blip r:embed="rId5"/>
          <a:stretch>
            <a:fillRect/>
          </a:stretch>
        </p:blipFill>
        <p:spPr>
          <a:xfrm>
            <a:off x="3176239" y="4783541"/>
            <a:ext cx="5839519" cy="791946"/>
          </a:xfrm>
          <a:prstGeom prst="rect">
            <a:avLst/>
          </a:prstGeom>
        </p:spPr>
      </p:pic>
      <p:pic>
        <p:nvPicPr>
          <p:cNvPr id="17" name="図 16">
            <a:extLst>
              <a:ext uri="{FF2B5EF4-FFF2-40B4-BE49-F238E27FC236}">
                <a16:creationId xmlns:a16="http://schemas.microsoft.com/office/drawing/2014/main" id="{FCF2BE61-0087-603C-6DFC-E4F4FBC603B3}"/>
              </a:ext>
            </a:extLst>
          </p:cNvPr>
          <p:cNvPicPr>
            <a:picLocks noChangeAspect="1"/>
          </p:cNvPicPr>
          <p:nvPr/>
        </p:nvPicPr>
        <p:blipFill>
          <a:blip r:embed="rId6"/>
          <a:stretch>
            <a:fillRect/>
          </a:stretch>
        </p:blipFill>
        <p:spPr>
          <a:xfrm>
            <a:off x="2563091" y="1853857"/>
            <a:ext cx="7065818" cy="1693147"/>
          </a:xfrm>
          <a:prstGeom prst="rect">
            <a:avLst/>
          </a:prstGeom>
        </p:spPr>
      </p:pic>
      <p:pic>
        <p:nvPicPr>
          <p:cNvPr id="18" name="図 17">
            <a:extLst>
              <a:ext uri="{FF2B5EF4-FFF2-40B4-BE49-F238E27FC236}">
                <a16:creationId xmlns:a16="http://schemas.microsoft.com/office/drawing/2014/main" id="{D8F64115-ACEA-C6FE-D67B-B707BA5B877F}"/>
              </a:ext>
            </a:extLst>
          </p:cNvPr>
          <p:cNvPicPr>
            <a:picLocks noChangeAspect="1"/>
          </p:cNvPicPr>
          <p:nvPr/>
        </p:nvPicPr>
        <p:blipFill>
          <a:blip r:embed="rId7"/>
          <a:stretch>
            <a:fillRect/>
          </a:stretch>
        </p:blipFill>
        <p:spPr>
          <a:xfrm>
            <a:off x="7964553" y="5904703"/>
            <a:ext cx="610189" cy="368217"/>
          </a:xfrm>
          <a:prstGeom prst="rect">
            <a:avLst/>
          </a:prstGeom>
        </p:spPr>
      </p:pic>
      <p:pic>
        <p:nvPicPr>
          <p:cNvPr id="19" name="図 18">
            <a:extLst>
              <a:ext uri="{FF2B5EF4-FFF2-40B4-BE49-F238E27FC236}">
                <a16:creationId xmlns:a16="http://schemas.microsoft.com/office/drawing/2014/main" id="{831DECC2-21DA-DFBA-8419-B4B8E938A4FD}"/>
              </a:ext>
            </a:extLst>
          </p:cNvPr>
          <p:cNvPicPr>
            <a:picLocks noChangeAspect="1"/>
          </p:cNvPicPr>
          <p:nvPr/>
        </p:nvPicPr>
        <p:blipFill>
          <a:blip r:embed="rId8"/>
          <a:stretch>
            <a:fillRect/>
          </a:stretch>
        </p:blipFill>
        <p:spPr>
          <a:xfrm rot="16200000">
            <a:off x="8038805" y="5633383"/>
            <a:ext cx="355600" cy="177800"/>
          </a:xfrm>
          <a:prstGeom prst="rect">
            <a:avLst/>
          </a:prstGeom>
        </p:spPr>
      </p:pic>
      <p:cxnSp>
        <p:nvCxnSpPr>
          <p:cNvPr id="21" name="直線コネクタ 20">
            <a:extLst>
              <a:ext uri="{FF2B5EF4-FFF2-40B4-BE49-F238E27FC236}">
                <a16:creationId xmlns:a16="http://schemas.microsoft.com/office/drawing/2014/main" id="{EABA98B8-4DC1-3CF1-86B0-ECFEE3DEAB08}"/>
              </a:ext>
            </a:extLst>
          </p:cNvPr>
          <p:cNvCxnSpPr/>
          <p:nvPr/>
        </p:nvCxnSpPr>
        <p:spPr>
          <a:xfrm>
            <a:off x="7069869" y="5659530"/>
            <a:ext cx="2115671" cy="0"/>
          </a:xfrm>
          <a:prstGeom prst="line">
            <a:avLst/>
          </a:prstGeom>
        </p:spPr>
        <p:style>
          <a:lnRef idx="3">
            <a:schemeClr val="accent2"/>
          </a:lnRef>
          <a:fillRef idx="0">
            <a:schemeClr val="accent2"/>
          </a:fillRef>
          <a:effectRef idx="2">
            <a:schemeClr val="accent2"/>
          </a:effectRef>
          <a:fontRef idx="minor">
            <a:schemeClr val="tx1"/>
          </a:fontRef>
        </p:style>
      </p:cxnSp>
      <p:sp>
        <p:nvSpPr>
          <p:cNvPr id="22" name="コンテンツ プレースホルダー 2">
            <a:extLst>
              <a:ext uri="{FF2B5EF4-FFF2-40B4-BE49-F238E27FC236}">
                <a16:creationId xmlns:a16="http://schemas.microsoft.com/office/drawing/2014/main" id="{A3B94EAD-E5A7-65E0-5608-BA58744ED6EC}"/>
              </a:ext>
            </a:extLst>
          </p:cNvPr>
          <p:cNvSpPr txBox="1">
            <a:spLocks/>
          </p:cNvSpPr>
          <p:nvPr/>
        </p:nvSpPr>
        <p:spPr>
          <a:xfrm>
            <a:off x="5302929" y="5855532"/>
            <a:ext cx="2743200" cy="507813"/>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2400"/>
              <a:t>有効ポテンシャル</a:t>
            </a:r>
            <a:endParaRPr lang="en-US" altLang="ja-JP" sz="2400" dirty="0"/>
          </a:p>
        </p:txBody>
      </p:sp>
      <p:cxnSp>
        <p:nvCxnSpPr>
          <p:cNvPr id="6" name="直線コネクタ 5">
            <a:extLst>
              <a:ext uri="{FF2B5EF4-FFF2-40B4-BE49-F238E27FC236}">
                <a16:creationId xmlns:a16="http://schemas.microsoft.com/office/drawing/2014/main" id="{E37CB16B-743B-9269-EC98-AEDB6FDD4B80}"/>
              </a:ext>
            </a:extLst>
          </p:cNvPr>
          <p:cNvCxnSpPr>
            <a:cxnSpLocks/>
          </p:cNvCxnSpPr>
          <p:nvPr/>
        </p:nvCxnSpPr>
        <p:spPr>
          <a:xfrm>
            <a:off x="3128210" y="5659530"/>
            <a:ext cx="720000" cy="0"/>
          </a:xfrm>
          <a:prstGeom prst="line">
            <a:avLst/>
          </a:prstGeom>
        </p:spPr>
        <p:style>
          <a:lnRef idx="3">
            <a:schemeClr val="accent2"/>
          </a:lnRef>
          <a:fillRef idx="0">
            <a:schemeClr val="accent2"/>
          </a:fillRef>
          <a:effectRef idx="2">
            <a:schemeClr val="accent2"/>
          </a:effectRef>
          <a:fontRef idx="minor">
            <a:schemeClr val="tx1"/>
          </a:fontRef>
        </p:style>
      </p:cxnSp>
      <p:sp>
        <p:nvSpPr>
          <p:cNvPr id="9" name="コンテンツ プレースホルダー 2">
            <a:extLst>
              <a:ext uri="{FF2B5EF4-FFF2-40B4-BE49-F238E27FC236}">
                <a16:creationId xmlns:a16="http://schemas.microsoft.com/office/drawing/2014/main" id="{0FBD2E33-DC5B-2471-85D7-E3A5685A5E2B}"/>
              </a:ext>
            </a:extLst>
          </p:cNvPr>
          <p:cNvSpPr txBox="1">
            <a:spLocks/>
          </p:cNvSpPr>
          <p:nvPr/>
        </p:nvSpPr>
        <p:spPr>
          <a:xfrm>
            <a:off x="1105010" y="1557929"/>
            <a:ext cx="7780198" cy="5230158"/>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6600"/>
              <a:t>よう修正</a:t>
            </a:r>
            <a:endParaRPr lang="en-US" altLang="ja-JP" sz="6600" dirty="0"/>
          </a:p>
          <a:p>
            <a:pPr marL="0" indent="0">
              <a:lnSpc>
                <a:spcPct val="100000"/>
              </a:lnSpc>
              <a:buFont typeface="Arial" panose="020B0604020202020204" pitchFamily="34" charset="0"/>
              <a:buNone/>
            </a:pPr>
            <a:r>
              <a:rPr lang="en-US" altLang="ja-JP" sz="6600" dirty="0"/>
              <a:t>b </a:t>
            </a:r>
            <a:r>
              <a:rPr lang="ja-JP" altLang="en-US" sz="6600"/>
              <a:t>と　ラグランジュ</a:t>
            </a:r>
            <a:endParaRPr lang="en-US" altLang="ja-JP" sz="6600" dirty="0"/>
          </a:p>
        </p:txBody>
      </p:sp>
    </p:spTree>
    <p:extLst>
      <p:ext uri="{BB962C8B-B14F-4D97-AF65-F5344CB8AC3E}">
        <p14:creationId xmlns:p14="http://schemas.microsoft.com/office/powerpoint/2010/main" val="31071018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lang="ja-JP" altLang="en-US">
                <a:solidFill>
                  <a:schemeClr val="bg1"/>
                </a:solidFill>
              </a:rPr>
              <a:t>有効ポテンシャル</a:t>
            </a:r>
            <a:endParaRPr kumimoji="1" lang="ja-JP" altLang="en-US">
              <a:solidFill>
                <a:schemeClr val="bg1"/>
              </a:solidFill>
              <a:latin typeface="Hiragino Kaku Gothic Std W8" panose="020B0800000000000000" pitchFamily="34" charset="-128"/>
              <a:ea typeface="Hiragino Kaku Gothic Std W8" panose="020B0800000000000000" pitchFamily="34" charset="-128"/>
            </a:endParaRPr>
          </a:p>
        </p:txBody>
      </p:sp>
      <p:sp>
        <p:nvSpPr>
          <p:cNvPr id="3" name="コンテンツ プレースホルダー 2">
            <a:extLst>
              <a:ext uri="{FF2B5EF4-FFF2-40B4-BE49-F238E27FC236}">
                <a16:creationId xmlns:a16="http://schemas.microsoft.com/office/drawing/2014/main" id="{BCD1B691-85A7-B4C2-5EFB-79B01824458A}"/>
              </a:ext>
            </a:extLst>
          </p:cNvPr>
          <p:cNvSpPr>
            <a:spLocks noGrp="1"/>
          </p:cNvSpPr>
          <p:nvPr>
            <p:ph idx="1"/>
          </p:nvPr>
        </p:nvSpPr>
        <p:spPr>
          <a:xfrm>
            <a:off x="1177636" y="1425251"/>
            <a:ext cx="9836727" cy="4288813"/>
          </a:xfrm>
        </p:spPr>
        <p:txBody>
          <a:bodyPr>
            <a:normAutofit/>
          </a:bodyPr>
          <a:lstStyle/>
          <a:p>
            <a:pPr marL="0" indent="0">
              <a:lnSpc>
                <a:spcPct val="100000"/>
              </a:lnSpc>
              <a:buNone/>
            </a:pPr>
            <a:r>
              <a:rPr lang="ja-JP" altLang="en-US" sz="2400"/>
              <a:t>シュバルツシルト時空とブハダール時空における光の有効ポテンシャルを比較すると、以下のようになった。</a:t>
            </a:r>
            <a:endParaRPr lang="en-US" altLang="ja-JP" sz="2400" dirty="0"/>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6</a:t>
            </a:fld>
            <a:r>
              <a:rPr lang="en-US"/>
              <a:t>/n</a:t>
            </a:r>
            <a:endParaRPr lang="en-US" dirty="0"/>
          </a:p>
        </p:txBody>
      </p:sp>
      <p:pic>
        <p:nvPicPr>
          <p:cNvPr id="11" name="図 10">
            <a:extLst>
              <a:ext uri="{FF2B5EF4-FFF2-40B4-BE49-F238E27FC236}">
                <a16:creationId xmlns:a16="http://schemas.microsoft.com/office/drawing/2014/main" id="{6B180608-EC62-C34C-11A8-091A2898927B}"/>
              </a:ext>
            </a:extLst>
          </p:cNvPr>
          <p:cNvPicPr>
            <a:picLocks noChangeAspect="1"/>
          </p:cNvPicPr>
          <p:nvPr/>
        </p:nvPicPr>
        <p:blipFill>
          <a:blip r:embed="rId3"/>
          <a:stretch>
            <a:fillRect/>
          </a:stretch>
        </p:blipFill>
        <p:spPr>
          <a:xfrm>
            <a:off x="4046708" y="2432664"/>
            <a:ext cx="6433219" cy="4288813"/>
          </a:xfrm>
          <a:prstGeom prst="rect">
            <a:avLst/>
          </a:prstGeom>
        </p:spPr>
      </p:pic>
      <p:pic>
        <p:nvPicPr>
          <p:cNvPr id="13" name="図 12">
            <a:extLst>
              <a:ext uri="{FF2B5EF4-FFF2-40B4-BE49-F238E27FC236}">
                <a16:creationId xmlns:a16="http://schemas.microsoft.com/office/drawing/2014/main" id="{9152CA6E-4269-70AD-9139-A46B58851A75}"/>
              </a:ext>
            </a:extLst>
          </p:cNvPr>
          <p:cNvPicPr>
            <a:picLocks noChangeAspect="1"/>
          </p:cNvPicPr>
          <p:nvPr/>
        </p:nvPicPr>
        <p:blipFill>
          <a:blip r:embed="rId4"/>
          <a:stretch>
            <a:fillRect/>
          </a:stretch>
        </p:blipFill>
        <p:spPr>
          <a:xfrm>
            <a:off x="790257" y="4512160"/>
            <a:ext cx="2750974" cy="727950"/>
          </a:xfrm>
          <a:prstGeom prst="rect">
            <a:avLst/>
          </a:prstGeom>
        </p:spPr>
      </p:pic>
      <p:pic>
        <p:nvPicPr>
          <p:cNvPr id="14" name="図 13">
            <a:extLst>
              <a:ext uri="{FF2B5EF4-FFF2-40B4-BE49-F238E27FC236}">
                <a16:creationId xmlns:a16="http://schemas.microsoft.com/office/drawing/2014/main" id="{C26A1C2A-4E35-7AFA-A8B2-965C21EBC101}"/>
              </a:ext>
            </a:extLst>
          </p:cNvPr>
          <p:cNvPicPr>
            <a:picLocks noChangeAspect="1"/>
          </p:cNvPicPr>
          <p:nvPr/>
        </p:nvPicPr>
        <p:blipFill>
          <a:blip r:embed="rId5"/>
          <a:stretch>
            <a:fillRect/>
          </a:stretch>
        </p:blipFill>
        <p:spPr>
          <a:xfrm>
            <a:off x="790257" y="3310256"/>
            <a:ext cx="2859804" cy="727950"/>
          </a:xfrm>
          <a:prstGeom prst="rect">
            <a:avLst/>
          </a:prstGeom>
        </p:spPr>
      </p:pic>
      <p:pic>
        <p:nvPicPr>
          <p:cNvPr id="15" name="図 14">
            <a:extLst>
              <a:ext uri="{FF2B5EF4-FFF2-40B4-BE49-F238E27FC236}">
                <a16:creationId xmlns:a16="http://schemas.microsoft.com/office/drawing/2014/main" id="{4136EA68-7F8B-F24E-ED87-D5E03D47B12E}"/>
              </a:ext>
            </a:extLst>
          </p:cNvPr>
          <p:cNvPicPr>
            <a:picLocks noChangeAspect="1"/>
          </p:cNvPicPr>
          <p:nvPr/>
        </p:nvPicPr>
        <p:blipFill>
          <a:blip r:embed="rId6"/>
          <a:stretch>
            <a:fillRect/>
          </a:stretch>
        </p:blipFill>
        <p:spPr>
          <a:xfrm>
            <a:off x="4456484" y="4880999"/>
            <a:ext cx="1089883" cy="301015"/>
          </a:xfrm>
          <a:prstGeom prst="rect">
            <a:avLst/>
          </a:prstGeom>
        </p:spPr>
      </p:pic>
      <p:pic>
        <p:nvPicPr>
          <p:cNvPr id="16" name="図 15">
            <a:extLst>
              <a:ext uri="{FF2B5EF4-FFF2-40B4-BE49-F238E27FC236}">
                <a16:creationId xmlns:a16="http://schemas.microsoft.com/office/drawing/2014/main" id="{B0DE28C4-E48B-FCFC-093F-4BD18F6ED315}"/>
              </a:ext>
            </a:extLst>
          </p:cNvPr>
          <p:cNvPicPr>
            <a:picLocks noChangeAspect="1"/>
          </p:cNvPicPr>
          <p:nvPr/>
        </p:nvPicPr>
        <p:blipFill>
          <a:blip r:embed="rId7"/>
          <a:stretch>
            <a:fillRect/>
          </a:stretch>
        </p:blipFill>
        <p:spPr>
          <a:xfrm>
            <a:off x="5001425" y="4225846"/>
            <a:ext cx="1096685" cy="302894"/>
          </a:xfrm>
          <a:prstGeom prst="rect">
            <a:avLst/>
          </a:prstGeom>
        </p:spPr>
      </p:pic>
      <p:pic>
        <p:nvPicPr>
          <p:cNvPr id="17" name="図 16">
            <a:extLst>
              <a:ext uri="{FF2B5EF4-FFF2-40B4-BE49-F238E27FC236}">
                <a16:creationId xmlns:a16="http://schemas.microsoft.com/office/drawing/2014/main" id="{559055CE-BC66-168E-4C3F-29272EA6952B}"/>
              </a:ext>
            </a:extLst>
          </p:cNvPr>
          <p:cNvPicPr>
            <a:picLocks noChangeAspect="1"/>
          </p:cNvPicPr>
          <p:nvPr/>
        </p:nvPicPr>
        <p:blipFill>
          <a:blip r:embed="rId8"/>
          <a:stretch>
            <a:fillRect/>
          </a:stretch>
        </p:blipFill>
        <p:spPr>
          <a:xfrm>
            <a:off x="5422448" y="3572571"/>
            <a:ext cx="1089883" cy="301015"/>
          </a:xfrm>
          <a:prstGeom prst="rect">
            <a:avLst/>
          </a:prstGeom>
        </p:spPr>
      </p:pic>
      <p:sp>
        <p:nvSpPr>
          <p:cNvPr id="5" name="コンテンツ プレースホルダー 2">
            <a:extLst>
              <a:ext uri="{FF2B5EF4-FFF2-40B4-BE49-F238E27FC236}">
                <a16:creationId xmlns:a16="http://schemas.microsoft.com/office/drawing/2014/main" id="{7247D082-4DA3-4025-7006-5361B3D95E85}"/>
              </a:ext>
            </a:extLst>
          </p:cNvPr>
          <p:cNvSpPr txBox="1">
            <a:spLocks/>
          </p:cNvSpPr>
          <p:nvPr/>
        </p:nvSpPr>
        <p:spPr>
          <a:xfrm>
            <a:off x="1105010" y="1557929"/>
            <a:ext cx="4990990" cy="5230158"/>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6600"/>
              <a:t>よう修正　図を特徴部分だけ</a:t>
            </a:r>
            <a:endParaRPr lang="en-US" altLang="ja-JP" sz="6600" dirty="0"/>
          </a:p>
          <a:p>
            <a:pPr marL="0" indent="0">
              <a:lnSpc>
                <a:spcPct val="100000"/>
              </a:lnSpc>
              <a:buFont typeface="Arial" panose="020B0604020202020204" pitchFamily="34" charset="0"/>
              <a:buNone/>
            </a:pPr>
            <a:r>
              <a:rPr lang="ja-JP" altLang="en-US" sz="6600"/>
              <a:t>言葉で違いを書く</a:t>
            </a:r>
            <a:endParaRPr lang="en-US" altLang="ja-JP" sz="6600" dirty="0"/>
          </a:p>
        </p:txBody>
      </p:sp>
    </p:spTree>
    <p:extLst>
      <p:ext uri="{BB962C8B-B14F-4D97-AF65-F5344CB8AC3E}">
        <p14:creationId xmlns:p14="http://schemas.microsoft.com/office/powerpoint/2010/main" val="4726440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lang="ja-JP" altLang="en-US">
                <a:solidFill>
                  <a:schemeClr val="bg1"/>
                </a:solidFill>
              </a:rPr>
              <a:t>観測者と円盤の設定</a:t>
            </a:r>
            <a:endParaRPr kumimoji="1" lang="ja-JP" altLang="en-US">
              <a:solidFill>
                <a:schemeClr val="bg1"/>
              </a:solidFill>
              <a:latin typeface="Hiragino Kaku Gothic Std W8" panose="020B0800000000000000" pitchFamily="34" charset="-128"/>
              <a:ea typeface="Hiragino Kaku Gothic Std W8" panose="020B0800000000000000" pitchFamily="34" charset="-128"/>
            </a:endParaRPr>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7</a:t>
            </a:fld>
            <a:r>
              <a:rPr lang="en-US"/>
              <a:t>/n</a:t>
            </a:r>
            <a:endParaRPr lang="en-US" dirty="0"/>
          </a:p>
        </p:txBody>
      </p:sp>
      <p:pic>
        <p:nvPicPr>
          <p:cNvPr id="8" name="図 7">
            <a:extLst>
              <a:ext uri="{FF2B5EF4-FFF2-40B4-BE49-F238E27FC236}">
                <a16:creationId xmlns:a16="http://schemas.microsoft.com/office/drawing/2014/main" id="{4728C7A2-66AB-1503-E95E-062E4E21187B}"/>
              </a:ext>
            </a:extLst>
          </p:cNvPr>
          <p:cNvPicPr>
            <a:picLocks noChangeAspect="1"/>
          </p:cNvPicPr>
          <p:nvPr/>
        </p:nvPicPr>
        <p:blipFill>
          <a:blip r:embed="rId3"/>
          <a:stretch>
            <a:fillRect/>
          </a:stretch>
        </p:blipFill>
        <p:spPr>
          <a:xfrm>
            <a:off x="2238698" y="1002138"/>
            <a:ext cx="7714601" cy="5785951"/>
          </a:xfrm>
          <a:prstGeom prst="rect">
            <a:avLst/>
          </a:prstGeom>
        </p:spPr>
      </p:pic>
      <p:pic>
        <p:nvPicPr>
          <p:cNvPr id="12" name="図 11">
            <a:extLst>
              <a:ext uri="{FF2B5EF4-FFF2-40B4-BE49-F238E27FC236}">
                <a16:creationId xmlns:a16="http://schemas.microsoft.com/office/drawing/2014/main" id="{E41E71B6-D891-28BC-B2CF-3AD1F4D77474}"/>
              </a:ext>
            </a:extLst>
          </p:cNvPr>
          <p:cNvPicPr>
            <a:picLocks noChangeAspect="1"/>
          </p:cNvPicPr>
          <p:nvPr/>
        </p:nvPicPr>
        <p:blipFill>
          <a:blip r:embed="rId4"/>
          <a:stretch>
            <a:fillRect/>
          </a:stretch>
        </p:blipFill>
        <p:spPr>
          <a:xfrm>
            <a:off x="3045195" y="1677208"/>
            <a:ext cx="406400" cy="444500"/>
          </a:xfrm>
          <a:prstGeom prst="rect">
            <a:avLst/>
          </a:prstGeom>
        </p:spPr>
      </p:pic>
      <p:sp>
        <p:nvSpPr>
          <p:cNvPr id="13" name="コンテンツ プレースホルダー 2">
            <a:extLst>
              <a:ext uri="{FF2B5EF4-FFF2-40B4-BE49-F238E27FC236}">
                <a16:creationId xmlns:a16="http://schemas.microsoft.com/office/drawing/2014/main" id="{675B8C05-37E3-9877-FD30-01CF575FF211}"/>
              </a:ext>
            </a:extLst>
          </p:cNvPr>
          <p:cNvSpPr txBox="1">
            <a:spLocks/>
          </p:cNvSpPr>
          <p:nvPr/>
        </p:nvSpPr>
        <p:spPr>
          <a:xfrm>
            <a:off x="3451595" y="1677208"/>
            <a:ext cx="6292708" cy="576258"/>
          </a:xfrm>
          <a:prstGeom prst="rect">
            <a:avLst/>
          </a:prstGeom>
        </p:spPr>
        <p:txBody>
          <a:bodyPr vert="horz" lIns="91440" tIns="45720" rIns="91440" bIns="45720" rtlCol="0">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en-US" altLang="ja-JP" sz="2400" dirty="0">
                <a:solidFill>
                  <a:srgbClr val="FF0000"/>
                </a:solidFill>
              </a:rPr>
              <a:t>: </a:t>
            </a:r>
            <a:r>
              <a:rPr lang="ja-JP" altLang="en-US" sz="2400">
                <a:solidFill>
                  <a:srgbClr val="FF0000"/>
                </a:solidFill>
              </a:rPr>
              <a:t>円盤に対する観測者の角度</a:t>
            </a:r>
            <a:endParaRPr lang="en-US" altLang="ja-JP" sz="2400" dirty="0">
              <a:solidFill>
                <a:srgbClr val="FF0000"/>
              </a:solidFill>
            </a:endParaRPr>
          </a:p>
        </p:txBody>
      </p:sp>
      <p:cxnSp>
        <p:nvCxnSpPr>
          <p:cNvPr id="15" name="直線矢印コネクタ 14">
            <a:extLst>
              <a:ext uri="{FF2B5EF4-FFF2-40B4-BE49-F238E27FC236}">
                <a16:creationId xmlns:a16="http://schemas.microsoft.com/office/drawing/2014/main" id="{80CC90CB-DBBA-112E-DB2E-1565E9C6288F}"/>
              </a:ext>
            </a:extLst>
          </p:cNvPr>
          <p:cNvCxnSpPr>
            <a:cxnSpLocks/>
          </p:cNvCxnSpPr>
          <p:nvPr/>
        </p:nvCxnSpPr>
        <p:spPr>
          <a:xfrm flipH="1">
            <a:off x="4627418" y="2110926"/>
            <a:ext cx="1178296" cy="243336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 name="コンテンツ プレースホルダー 2">
            <a:extLst>
              <a:ext uri="{FF2B5EF4-FFF2-40B4-BE49-F238E27FC236}">
                <a16:creationId xmlns:a16="http://schemas.microsoft.com/office/drawing/2014/main" id="{3AAD09DC-061F-C524-573D-FBECCA66E715}"/>
              </a:ext>
            </a:extLst>
          </p:cNvPr>
          <p:cNvSpPr txBox="1">
            <a:spLocks/>
          </p:cNvSpPr>
          <p:nvPr/>
        </p:nvSpPr>
        <p:spPr>
          <a:xfrm>
            <a:off x="-881424" y="1306290"/>
            <a:ext cx="9665478" cy="5230158"/>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6600"/>
              <a:t>よう修正　</a:t>
            </a:r>
            <a:endParaRPr lang="en-US" altLang="ja-JP" sz="6600" dirty="0"/>
          </a:p>
          <a:p>
            <a:pPr marL="0" indent="0">
              <a:lnSpc>
                <a:spcPct val="100000"/>
              </a:lnSpc>
              <a:buFont typeface="Arial" panose="020B0604020202020204" pitchFamily="34" charset="0"/>
              <a:buNone/>
            </a:pPr>
            <a:r>
              <a:rPr lang="ja-JP" altLang="en-US" sz="6600"/>
              <a:t>円盤や写真版についての位置関係は書いておく</a:t>
            </a:r>
            <a:endParaRPr lang="en-US" altLang="ja-JP" sz="6600" dirty="0"/>
          </a:p>
          <a:p>
            <a:pPr marL="0" indent="0">
              <a:lnSpc>
                <a:spcPct val="100000"/>
              </a:lnSpc>
              <a:buFont typeface="Arial" panose="020B0604020202020204" pitchFamily="34" charset="0"/>
              <a:buNone/>
            </a:pPr>
            <a:endParaRPr lang="en-US" altLang="ja-JP" sz="6600" dirty="0"/>
          </a:p>
          <a:p>
            <a:pPr marL="0" indent="0">
              <a:lnSpc>
                <a:spcPct val="100000"/>
              </a:lnSpc>
              <a:buFont typeface="Arial" panose="020B0604020202020204" pitchFamily="34" charset="0"/>
              <a:buNone/>
            </a:pPr>
            <a:r>
              <a:rPr lang="ja-JP" altLang="en-US" sz="6600"/>
              <a:t>図も必要な軸や</a:t>
            </a:r>
            <a:r>
              <a:rPr lang="en-US" altLang="ja-JP" sz="6600" dirty="0"/>
              <a:t>FR</a:t>
            </a:r>
            <a:r>
              <a:rPr lang="ja-JP" altLang="en-US" sz="6600"/>
              <a:t>の情報だけ</a:t>
            </a:r>
            <a:endParaRPr lang="en-US" altLang="ja-JP" sz="6600" dirty="0"/>
          </a:p>
        </p:txBody>
      </p:sp>
    </p:spTree>
    <p:extLst>
      <p:ext uri="{BB962C8B-B14F-4D97-AF65-F5344CB8AC3E}">
        <p14:creationId xmlns:p14="http://schemas.microsoft.com/office/powerpoint/2010/main" val="14510816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F831E673-E832-D39A-DED3-86718D04DCF5}"/>
              </a:ext>
            </a:extLst>
          </p:cNvPr>
          <p:cNvSpPr>
            <a:spLocks noGrp="1"/>
          </p:cNvSpPr>
          <p:nvPr>
            <p:ph type="title"/>
          </p:nvPr>
        </p:nvSpPr>
        <p:spPr/>
        <p:txBody>
          <a:bodyPr>
            <a:normAutofit/>
          </a:bodyPr>
          <a:lstStyle/>
          <a:p>
            <a:r>
              <a:rPr kumimoji="1" lang="ja-JP" altLang="en-US" sz="6600"/>
              <a:t>結果</a:t>
            </a:r>
          </a:p>
        </p:txBody>
      </p:sp>
      <p:sp>
        <p:nvSpPr>
          <p:cNvPr id="3" name="テキスト プレースホルダー 2">
            <a:extLst>
              <a:ext uri="{FF2B5EF4-FFF2-40B4-BE49-F238E27FC236}">
                <a16:creationId xmlns:a16="http://schemas.microsoft.com/office/drawing/2014/main" id="{1C8E01E9-DA84-396D-4D90-27708D939891}"/>
              </a:ext>
            </a:extLst>
          </p:cNvPr>
          <p:cNvSpPr>
            <a:spLocks noGrp="1"/>
          </p:cNvSpPr>
          <p:nvPr>
            <p:ph type="body" idx="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9D24F6AE-4198-A27D-2D38-16B9C5FB0CC3}"/>
              </a:ext>
            </a:extLst>
          </p:cNvPr>
          <p:cNvSpPr>
            <a:spLocks noGrp="1"/>
          </p:cNvSpPr>
          <p:nvPr>
            <p:ph type="sldNum" sz="quarter" idx="12"/>
          </p:nvPr>
        </p:nvSpPr>
        <p:spPr/>
        <p:txBody>
          <a:bodyPr/>
          <a:lstStyle/>
          <a:p>
            <a:fld id="{48F63A3B-78C7-47BE-AE5E-E10140E04643}" type="slidenum">
              <a:rPr lang="en-US" smtClean="0"/>
              <a:t>8</a:t>
            </a:fld>
            <a:r>
              <a:rPr lang="en-US"/>
              <a:t>/n</a:t>
            </a:r>
            <a:endParaRPr lang="en-US" dirty="0"/>
          </a:p>
        </p:txBody>
      </p:sp>
    </p:spTree>
    <p:extLst>
      <p:ext uri="{BB962C8B-B14F-4D97-AF65-F5344CB8AC3E}">
        <p14:creationId xmlns:p14="http://schemas.microsoft.com/office/powerpoint/2010/main" val="36938743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正方形/長方形 3">
            <a:extLst>
              <a:ext uri="{FF2B5EF4-FFF2-40B4-BE49-F238E27FC236}">
                <a16:creationId xmlns:a16="http://schemas.microsoft.com/office/drawing/2014/main" id="{9CF5ADBC-63D6-C438-7B21-4E435C4E2EC9}"/>
              </a:ext>
            </a:extLst>
          </p:cNvPr>
          <p:cNvSpPr/>
          <p:nvPr/>
        </p:nvSpPr>
        <p:spPr>
          <a:xfrm>
            <a:off x="0" y="0"/>
            <a:ext cx="12192000" cy="984738"/>
          </a:xfrm>
          <a:prstGeom prst="rect">
            <a:avLst/>
          </a:prstGeom>
          <a:solidFill>
            <a:schemeClr val="tx2">
              <a:lumMod val="75000"/>
              <a:lumOff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2" name="タイトル 1">
            <a:extLst>
              <a:ext uri="{FF2B5EF4-FFF2-40B4-BE49-F238E27FC236}">
                <a16:creationId xmlns:a16="http://schemas.microsoft.com/office/drawing/2014/main" id="{39E3549D-C0BB-FB83-4188-F1CA43005809}"/>
              </a:ext>
            </a:extLst>
          </p:cNvPr>
          <p:cNvSpPr>
            <a:spLocks noGrp="1"/>
          </p:cNvSpPr>
          <p:nvPr>
            <p:ph type="title"/>
          </p:nvPr>
        </p:nvSpPr>
        <p:spPr>
          <a:xfrm>
            <a:off x="1177636" y="69911"/>
            <a:ext cx="9836727" cy="984738"/>
          </a:xfrm>
        </p:spPr>
        <p:txBody>
          <a:bodyPr>
            <a:normAutofit/>
          </a:bodyPr>
          <a:lstStyle/>
          <a:p>
            <a:r>
              <a:rPr kumimoji="1" lang="ja-JP" altLang="en-US">
                <a:solidFill>
                  <a:schemeClr val="bg1"/>
                </a:solidFill>
                <a:latin typeface="Hiragino Kaku Gothic Std W8" panose="020B0800000000000000" pitchFamily="34" charset="-128"/>
                <a:ea typeface="Hiragino Kaku Gothic Std W8" panose="020B0800000000000000" pitchFamily="34" charset="-128"/>
              </a:rPr>
              <a:t>作成された像</a:t>
            </a:r>
          </a:p>
        </p:txBody>
      </p:sp>
      <p:sp>
        <p:nvSpPr>
          <p:cNvPr id="7" name="スライド番号プレースホルダー 6">
            <a:extLst>
              <a:ext uri="{FF2B5EF4-FFF2-40B4-BE49-F238E27FC236}">
                <a16:creationId xmlns:a16="http://schemas.microsoft.com/office/drawing/2014/main" id="{7F9113C7-E66C-09A9-4CA3-02EC269745B5}"/>
              </a:ext>
            </a:extLst>
          </p:cNvPr>
          <p:cNvSpPr>
            <a:spLocks noGrp="1"/>
          </p:cNvSpPr>
          <p:nvPr>
            <p:ph type="sldNum" sz="quarter" idx="12"/>
          </p:nvPr>
        </p:nvSpPr>
        <p:spPr/>
        <p:txBody>
          <a:bodyPr/>
          <a:lstStyle/>
          <a:p>
            <a:fld id="{48F63A3B-78C7-47BE-AE5E-E10140E04643}" type="slidenum">
              <a:rPr lang="en-US" smtClean="0"/>
              <a:pPr/>
              <a:t>9</a:t>
            </a:fld>
            <a:r>
              <a:rPr lang="en-US"/>
              <a:t>/n</a:t>
            </a:r>
            <a:endParaRPr lang="en-US" dirty="0"/>
          </a:p>
        </p:txBody>
      </p:sp>
      <p:pic>
        <p:nvPicPr>
          <p:cNvPr id="6" name="図 5">
            <a:extLst>
              <a:ext uri="{FF2B5EF4-FFF2-40B4-BE49-F238E27FC236}">
                <a16:creationId xmlns:a16="http://schemas.microsoft.com/office/drawing/2014/main" id="{60762125-D431-E5D7-9728-520CD2D1493B}"/>
              </a:ext>
            </a:extLst>
          </p:cNvPr>
          <p:cNvPicPr>
            <a:picLocks noChangeAspect="1"/>
          </p:cNvPicPr>
          <p:nvPr/>
        </p:nvPicPr>
        <p:blipFill>
          <a:blip r:embed="rId3"/>
          <a:stretch>
            <a:fillRect/>
          </a:stretch>
        </p:blipFill>
        <p:spPr>
          <a:xfrm>
            <a:off x="748501" y="1283532"/>
            <a:ext cx="3525572" cy="2350668"/>
          </a:xfrm>
          <a:prstGeom prst="rect">
            <a:avLst/>
          </a:prstGeom>
        </p:spPr>
      </p:pic>
      <p:pic>
        <p:nvPicPr>
          <p:cNvPr id="9" name="図 8">
            <a:extLst>
              <a:ext uri="{FF2B5EF4-FFF2-40B4-BE49-F238E27FC236}">
                <a16:creationId xmlns:a16="http://schemas.microsoft.com/office/drawing/2014/main" id="{E0EE58AC-7D91-BF2D-0AA5-750FFDC39AB4}"/>
              </a:ext>
            </a:extLst>
          </p:cNvPr>
          <p:cNvPicPr>
            <a:picLocks noChangeAspect="1"/>
          </p:cNvPicPr>
          <p:nvPr/>
        </p:nvPicPr>
        <p:blipFill>
          <a:blip r:embed="rId4"/>
          <a:stretch>
            <a:fillRect/>
          </a:stretch>
        </p:blipFill>
        <p:spPr>
          <a:xfrm>
            <a:off x="4138151" y="1286923"/>
            <a:ext cx="3520486" cy="2347277"/>
          </a:xfrm>
          <a:prstGeom prst="rect">
            <a:avLst/>
          </a:prstGeom>
        </p:spPr>
      </p:pic>
      <p:pic>
        <p:nvPicPr>
          <p:cNvPr id="12" name="図 11">
            <a:extLst>
              <a:ext uri="{FF2B5EF4-FFF2-40B4-BE49-F238E27FC236}">
                <a16:creationId xmlns:a16="http://schemas.microsoft.com/office/drawing/2014/main" id="{791B16E5-2080-4879-3CE4-9A49962E20EF}"/>
              </a:ext>
            </a:extLst>
          </p:cNvPr>
          <p:cNvPicPr>
            <a:picLocks noChangeAspect="1"/>
          </p:cNvPicPr>
          <p:nvPr/>
        </p:nvPicPr>
        <p:blipFill>
          <a:blip r:embed="rId5"/>
          <a:stretch>
            <a:fillRect/>
          </a:stretch>
        </p:blipFill>
        <p:spPr>
          <a:xfrm>
            <a:off x="7599072" y="1339725"/>
            <a:ext cx="3520486" cy="2346992"/>
          </a:xfrm>
          <a:prstGeom prst="rect">
            <a:avLst/>
          </a:prstGeom>
        </p:spPr>
      </p:pic>
      <p:pic>
        <p:nvPicPr>
          <p:cNvPr id="18" name="図 17">
            <a:extLst>
              <a:ext uri="{FF2B5EF4-FFF2-40B4-BE49-F238E27FC236}">
                <a16:creationId xmlns:a16="http://schemas.microsoft.com/office/drawing/2014/main" id="{414410B3-1719-D1E3-0A34-84B50DE4BE3B}"/>
              </a:ext>
            </a:extLst>
          </p:cNvPr>
          <p:cNvPicPr>
            <a:picLocks noChangeAspect="1"/>
          </p:cNvPicPr>
          <p:nvPr/>
        </p:nvPicPr>
        <p:blipFill>
          <a:blip r:embed="rId6"/>
          <a:stretch>
            <a:fillRect/>
          </a:stretch>
        </p:blipFill>
        <p:spPr>
          <a:xfrm>
            <a:off x="1385454" y="1106694"/>
            <a:ext cx="1244431" cy="367209"/>
          </a:xfrm>
          <a:prstGeom prst="rect">
            <a:avLst/>
          </a:prstGeom>
        </p:spPr>
      </p:pic>
      <p:pic>
        <p:nvPicPr>
          <p:cNvPr id="19" name="図 18">
            <a:extLst>
              <a:ext uri="{FF2B5EF4-FFF2-40B4-BE49-F238E27FC236}">
                <a16:creationId xmlns:a16="http://schemas.microsoft.com/office/drawing/2014/main" id="{193E4AC3-E435-E19E-D085-79931B63AD11}"/>
              </a:ext>
            </a:extLst>
          </p:cNvPr>
          <p:cNvPicPr>
            <a:picLocks noChangeAspect="1"/>
          </p:cNvPicPr>
          <p:nvPr/>
        </p:nvPicPr>
        <p:blipFill>
          <a:blip r:embed="rId7"/>
          <a:stretch>
            <a:fillRect/>
          </a:stretch>
        </p:blipFill>
        <p:spPr>
          <a:xfrm>
            <a:off x="1925678" y="6235798"/>
            <a:ext cx="1102066" cy="304380"/>
          </a:xfrm>
          <a:prstGeom prst="rect">
            <a:avLst/>
          </a:prstGeom>
        </p:spPr>
      </p:pic>
      <p:pic>
        <p:nvPicPr>
          <p:cNvPr id="20" name="図 19">
            <a:extLst>
              <a:ext uri="{FF2B5EF4-FFF2-40B4-BE49-F238E27FC236}">
                <a16:creationId xmlns:a16="http://schemas.microsoft.com/office/drawing/2014/main" id="{235209C3-C7AE-C53F-E093-BAC1C45722F4}"/>
              </a:ext>
            </a:extLst>
          </p:cNvPr>
          <p:cNvPicPr>
            <a:picLocks noChangeAspect="1"/>
          </p:cNvPicPr>
          <p:nvPr/>
        </p:nvPicPr>
        <p:blipFill>
          <a:blip r:embed="rId8"/>
          <a:stretch>
            <a:fillRect/>
          </a:stretch>
        </p:blipFill>
        <p:spPr>
          <a:xfrm>
            <a:off x="8942512" y="6235798"/>
            <a:ext cx="1102066" cy="304380"/>
          </a:xfrm>
          <a:prstGeom prst="rect">
            <a:avLst/>
          </a:prstGeom>
        </p:spPr>
      </p:pic>
      <p:pic>
        <p:nvPicPr>
          <p:cNvPr id="21" name="図 20">
            <a:extLst>
              <a:ext uri="{FF2B5EF4-FFF2-40B4-BE49-F238E27FC236}">
                <a16:creationId xmlns:a16="http://schemas.microsoft.com/office/drawing/2014/main" id="{DCA370F6-3B17-CF63-ECB3-E0BC409015B8}"/>
              </a:ext>
            </a:extLst>
          </p:cNvPr>
          <p:cNvPicPr>
            <a:picLocks noChangeAspect="1"/>
          </p:cNvPicPr>
          <p:nvPr/>
        </p:nvPicPr>
        <p:blipFill>
          <a:blip r:embed="rId9"/>
          <a:stretch>
            <a:fillRect/>
          </a:stretch>
        </p:blipFill>
        <p:spPr>
          <a:xfrm>
            <a:off x="5434095" y="6235798"/>
            <a:ext cx="1102066" cy="304380"/>
          </a:xfrm>
          <a:prstGeom prst="rect">
            <a:avLst/>
          </a:prstGeom>
        </p:spPr>
      </p:pic>
      <p:pic>
        <p:nvPicPr>
          <p:cNvPr id="25" name="図 24">
            <a:extLst>
              <a:ext uri="{FF2B5EF4-FFF2-40B4-BE49-F238E27FC236}">
                <a16:creationId xmlns:a16="http://schemas.microsoft.com/office/drawing/2014/main" id="{853E4469-A2C1-03FD-4F25-F10C65925DE3}"/>
              </a:ext>
            </a:extLst>
          </p:cNvPr>
          <p:cNvPicPr>
            <a:picLocks noChangeAspect="1"/>
          </p:cNvPicPr>
          <p:nvPr/>
        </p:nvPicPr>
        <p:blipFill>
          <a:blip r:embed="rId10"/>
          <a:stretch>
            <a:fillRect/>
          </a:stretch>
        </p:blipFill>
        <p:spPr>
          <a:xfrm>
            <a:off x="766356" y="3835001"/>
            <a:ext cx="3420205" cy="2280415"/>
          </a:xfrm>
          <a:prstGeom prst="rect">
            <a:avLst/>
          </a:prstGeom>
        </p:spPr>
      </p:pic>
      <p:pic>
        <p:nvPicPr>
          <p:cNvPr id="27" name="図 26">
            <a:extLst>
              <a:ext uri="{FF2B5EF4-FFF2-40B4-BE49-F238E27FC236}">
                <a16:creationId xmlns:a16="http://schemas.microsoft.com/office/drawing/2014/main" id="{612C2961-6784-097D-6222-8E02046919FA}"/>
              </a:ext>
            </a:extLst>
          </p:cNvPr>
          <p:cNvPicPr>
            <a:picLocks noChangeAspect="1"/>
          </p:cNvPicPr>
          <p:nvPr/>
        </p:nvPicPr>
        <p:blipFill>
          <a:blip r:embed="rId11"/>
          <a:stretch>
            <a:fillRect/>
          </a:stretch>
        </p:blipFill>
        <p:spPr>
          <a:xfrm>
            <a:off x="4188291" y="3835000"/>
            <a:ext cx="3420205" cy="2280415"/>
          </a:xfrm>
          <a:prstGeom prst="rect">
            <a:avLst/>
          </a:prstGeom>
        </p:spPr>
      </p:pic>
      <p:pic>
        <p:nvPicPr>
          <p:cNvPr id="29" name="図 28">
            <a:extLst>
              <a:ext uri="{FF2B5EF4-FFF2-40B4-BE49-F238E27FC236}">
                <a16:creationId xmlns:a16="http://schemas.microsoft.com/office/drawing/2014/main" id="{9A8F6950-BDE3-0471-F6A3-2950C8C76B5B}"/>
              </a:ext>
            </a:extLst>
          </p:cNvPr>
          <p:cNvPicPr>
            <a:picLocks noChangeAspect="1"/>
          </p:cNvPicPr>
          <p:nvPr/>
        </p:nvPicPr>
        <p:blipFill>
          <a:blip r:embed="rId12"/>
          <a:stretch>
            <a:fillRect/>
          </a:stretch>
        </p:blipFill>
        <p:spPr>
          <a:xfrm>
            <a:off x="7649003" y="3835000"/>
            <a:ext cx="3420623" cy="2280415"/>
          </a:xfrm>
          <a:prstGeom prst="rect">
            <a:avLst/>
          </a:prstGeom>
        </p:spPr>
      </p:pic>
      <p:pic>
        <p:nvPicPr>
          <p:cNvPr id="30" name="図 29">
            <a:extLst>
              <a:ext uri="{FF2B5EF4-FFF2-40B4-BE49-F238E27FC236}">
                <a16:creationId xmlns:a16="http://schemas.microsoft.com/office/drawing/2014/main" id="{C544817D-E69F-7EFE-1F60-D5A4D03D303A}"/>
              </a:ext>
            </a:extLst>
          </p:cNvPr>
          <p:cNvPicPr>
            <a:picLocks noChangeAspect="1"/>
          </p:cNvPicPr>
          <p:nvPr/>
        </p:nvPicPr>
        <p:blipFill>
          <a:blip r:embed="rId13"/>
          <a:stretch>
            <a:fillRect/>
          </a:stretch>
        </p:blipFill>
        <p:spPr>
          <a:xfrm>
            <a:off x="1385454" y="3623593"/>
            <a:ext cx="1244431" cy="367209"/>
          </a:xfrm>
          <a:prstGeom prst="rect">
            <a:avLst/>
          </a:prstGeom>
        </p:spPr>
      </p:pic>
      <p:pic>
        <p:nvPicPr>
          <p:cNvPr id="3" name="図 2">
            <a:extLst>
              <a:ext uri="{FF2B5EF4-FFF2-40B4-BE49-F238E27FC236}">
                <a16:creationId xmlns:a16="http://schemas.microsoft.com/office/drawing/2014/main" id="{963C5954-5E89-399A-1FF7-F9D12DC6F19D}"/>
              </a:ext>
            </a:extLst>
          </p:cNvPr>
          <p:cNvPicPr>
            <a:picLocks noChangeAspect="1"/>
          </p:cNvPicPr>
          <p:nvPr/>
        </p:nvPicPr>
        <p:blipFill>
          <a:blip r:embed="rId14"/>
          <a:stretch>
            <a:fillRect/>
          </a:stretch>
        </p:blipFill>
        <p:spPr>
          <a:xfrm>
            <a:off x="3733555" y="3205218"/>
            <a:ext cx="348378" cy="367209"/>
          </a:xfrm>
          <a:prstGeom prst="rect">
            <a:avLst/>
          </a:prstGeom>
        </p:spPr>
      </p:pic>
      <p:pic>
        <p:nvPicPr>
          <p:cNvPr id="5" name="図 4">
            <a:extLst>
              <a:ext uri="{FF2B5EF4-FFF2-40B4-BE49-F238E27FC236}">
                <a16:creationId xmlns:a16="http://schemas.microsoft.com/office/drawing/2014/main" id="{8BCF333C-8046-55A6-5E71-6FF8870631B6}"/>
              </a:ext>
            </a:extLst>
          </p:cNvPr>
          <p:cNvPicPr>
            <a:picLocks noChangeAspect="1"/>
          </p:cNvPicPr>
          <p:nvPr/>
        </p:nvPicPr>
        <p:blipFill>
          <a:blip r:embed="rId15"/>
          <a:stretch>
            <a:fillRect/>
          </a:stretch>
        </p:blipFill>
        <p:spPr>
          <a:xfrm>
            <a:off x="1072442" y="1525948"/>
            <a:ext cx="343334" cy="429168"/>
          </a:xfrm>
          <a:prstGeom prst="rect">
            <a:avLst/>
          </a:prstGeom>
        </p:spPr>
      </p:pic>
      <p:sp>
        <p:nvSpPr>
          <p:cNvPr id="24" name="コンテンツ プレースホルダー 2">
            <a:extLst>
              <a:ext uri="{FF2B5EF4-FFF2-40B4-BE49-F238E27FC236}">
                <a16:creationId xmlns:a16="http://schemas.microsoft.com/office/drawing/2014/main" id="{A12B1E63-3E20-E7D6-43F5-73D497BE325D}"/>
              </a:ext>
            </a:extLst>
          </p:cNvPr>
          <p:cNvSpPr txBox="1">
            <a:spLocks/>
          </p:cNvSpPr>
          <p:nvPr/>
        </p:nvSpPr>
        <p:spPr>
          <a:xfrm>
            <a:off x="383827" y="1280034"/>
            <a:ext cx="9665478" cy="5230158"/>
          </a:xfrm>
          <a:prstGeom prst="rect">
            <a:avLst/>
          </a:prstGeom>
        </p:spPr>
        <p:txBody>
          <a:bodyPr vert="horz" lIns="91440" tIns="45720" rIns="91440" bIns="45720" rtlCol="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kumimoji="1" sz="2100" kern="1200">
                <a:solidFill>
                  <a:schemeClr val="tx1"/>
                </a:solidFill>
                <a:latin typeface="Hiragino Kaku Gothic Std W8" panose="020B0800000000000000" pitchFamily="34" charset="-128"/>
                <a:ea typeface="Hiragino Kaku Gothic Std W8" panose="020B0800000000000000" pitchFamily="34"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1800" kern="1200">
                <a:solidFill>
                  <a:schemeClr val="tx1"/>
                </a:solidFill>
                <a:latin typeface="Hiragino Kaku Gothic Std W8" panose="020B0800000000000000" pitchFamily="34" charset="-128"/>
                <a:ea typeface="Hiragino Kaku Gothic Std W8" panose="020B0800000000000000" pitchFamily="34"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500" kern="1200">
                <a:solidFill>
                  <a:schemeClr val="tx1"/>
                </a:solidFill>
                <a:latin typeface="Hiragino Kaku Gothic Std W8" panose="020B0800000000000000" pitchFamily="34" charset="-128"/>
                <a:ea typeface="Hiragino Kaku Gothic Std W8" panose="020B0800000000000000" pitchFamily="34"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Hiragino Kaku Gothic Std W8" panose="020B0800000000000000" pitchFamily="34" charset="-128"/>
                <a:ea typeface="Hiragino Kaku Gothic Std W8" panose="020B0800000000000000" pitchFamily="34"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a:lstStyle>
          <a:p>
            <a:pPr marL="0" indent="0">
              <a:lnSpc>
                <a:spcPct val="100000"/>
              </a:lnSpc>
              <a:buFont typeface="Arial" panose="020B0604020202020204" pitchFamily="34" charset="0"/>
              <a:buNone/>
            </a:pPr>
            <a:r>
              <a:rPr lang="ja-JP" altLang="en-US" sz="6600"/>
              <a:t>よう修正</a:t>
            </a:r>
            <a:endParaRPr lang="en-US" altLang="ja-JP" sz="6600" dirty="0"/>
          </a:p>
          <a:p>
            <a:pPr marL="0" indent="0">
              <a:lnSpc>
                <a:spcPct val="100000"/>
              </a:lnSpc>
              <a:buFont typeface="Arial" panose="020B0604020202020204" pitchFamily="34" charset="0"/>
              <a:buNone/>
            </a:pPr>
            <a:endParaRPr lang="en-US" altLang="ja-JP" sz="6600" dirty="0"/>
          </a:p>
          <a:p>
            <a:pPr marL="0" indent="0">
              <a:lnSpc>
                <a:spcPct val="100000"/>
              </a:lnSpc>
              <a:buFont typeface="Arial" panose="020B0604020202020204" pitchFamily="34" charset="0"/>
              <a:buNone/>
            </a:pPr>
            <a:r>
              <a:rPr lang="ja-JP" altLang="en-US" sz="6600"/>
              <a:t>色の説明も文章で書く</a:t>
            </a:r>
            <a:endParaRPr lang="en-US" altLang="ja-JP" sz="6600" dirty="0"/>
          </a:p>
        </p:txBody>
      </p:sp>
    </p:spTree>
    <p:extLst>
      <p:ext uri="{BB962C8B-B14F-4D97-AF65-F5344CB8AC3E}">
        <p14:creationId xmlns:p14="http://schemas.microsoft.com/office/powerpoint/2010/main" val="3271647723"/>
      </p:ext>
    </p:extLst>
  </p:cSld>
  <p:clrMapOvr>
    <a:masterClrMapping/>
  </p:clrMapOvr>
</p:sld>
</file>

<file path=ppt/theme/theme1.xml><?xml version="1.0" encoding="utf-8"?>
<a:theme xmlns:a="http://schemas.openxmlformats.org/drawingml/2006/main" name="Office テーマ">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テーマ</Template>
  <TotalTime>33202</TotalTime>
  <Words>843</Words>
  <Application>Microsoft Macintosh PowerPoint</Application>
  <PresentationFormat>ワイド画面</PresentationFormat>
  <Paragraphs>125</Paragraphs>
  <Slides>15</Slides>
  <Notes>13</Notes>
  <HiddenSlides>0</HiddenSlides>
  <MMClips>0</MMClips>
  <ScaleCrop>false</ScaleCrop>
  <HeadingPairs>
    <vt:vector size="6" baseType="variant">
      <vt:variant>
        <vt:lpstr>使用されているフォント</vt:lpstr>
      </vt:variant>
      <vt:variant>
        <vt:i4>4</vt:i4>
      </vt:variant>
      <vt:variant>
        <vt:lpstr>テーマ</vt:lpstr>
      </vt:variant>
      <vt:variant>
        <vt:i4>1</vt:i4>
      </vt:variant>
      <vt:variant>
        <vt:lpstr>スライド タイトル</vt:lpstr>
      </vt:variant>
      <vt:variant>
        <vt:i4>15</vt:i4>
      </vt:variant>
    </vt:vector>
  </HeadingPairs>
  <TitlesOfParts>
    <vt:vector size="20" baseType="lpstr">
      <vt:lpstr>Hiragino Kaku Gothic Std W8</vt:lpstr>
      <vt:lpstr>游ゴシック</vt:lpstr>
      <vt:lpstr>Aptos</vt:lpstr>
      <vt:lpstr>Arial</vt:lpstr>
      <vt:lpstr>Office テーマ</vt:lpstr>
      <vt:lpstr>高密度コアモデルにおける降着円盤の像</vt:lpstr>
      <vt:lpstr>導入</vt:lpstr>
      <vt:lpstr>本研究の意義</vt:lpstr>
      <vt:lpstr>ブハダール時空</vt:lpstr>
      <vt:lpstr>測地線方程式と光の条件</vt:lpstr>
      <vt:lpstr>有効ポテンシャル</vt:lpstr>
      <vt:lpstr>観測者と円盤の設定</vt:lpstr>
      <vt:lpstr>結果</vt:lpstr>
      <vt:lpstr>作成された像</vt:lpstr>
      <vt:lpstr>シュバルツシルト時空とブハダール時空の比較</vt:lpstr>
      <vt:lpstr>なぜこのような違いが生まれるのか</vt:lpstr>
      <vt:lpstr>2重に見える光はどのような軌跡になっているか</vt:lpstr>
      <vt:lpstr>ブハダール時空の特徴</vt:lpstr>
      <vt:lpstr>角度の違い</vt:lpstr>
      <vt:lpstr>まとめ</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シュバルツシルト時空における 光源の軌道予測 </dc:title>
  <dc:creator>幹 大豆生田</dc:creator>
  <cp:lastModifiedBy>幹 大豆生田</cp:lastModifiedBy>
  <cp:revision>571</cp:revision>
  <dcterms:created xsi:type="dcterms:W3CDTF">2024-07-01T13:42:07Z</dcterms:created>
  <dcterms:modified xsi:type="dcterms:W3CDTF">2025-02-05T03:00:28Z</dcterms:modified>
</cp:coreProperties>
</file>

<file path=docProps/thumbnail.jpeg>
</file>